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17"/>
  </p:notesMasterIdLst>
  <p:sldIdLst>
    <p:sldId id="256" r:id="rId2"/>
    <p:sldId id="257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73" r:id="rId15"/>
    <p:sldId id="27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624" autoAdjust="0"/>
  </p:normalViewPr>
  <p:slideViewPr>
    <p:cSldViewPr>
      <p:cViewPr varScale="1">
        <p:scale>
          <a:sx n="110" d="100"/>
          <a:sy n="110" d="100"/>
        </p:scale>
        <p:origin x="176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4D6C7-0A11-4713-A471-4D362F8C76A6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94A72-C90B-4152-9C44-7504670161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808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27B67E9-B9E6-47BF-8603-CF21137E9698}" type="slidenum">
              <a:rPr lang="ru-RU" altLang="ru-RU"/>
              <a:pPr/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2085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301625" y="228600"/>
            <a:ext cx="8540750" cy="5870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5F531C-F2D1-4ECA-BE8C-EF3FA096647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13100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  <p:sldLayoutId id="214748383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2"/>
          <p:cNvSpPr>
            <a:spLocks noGrp="1"/>
          </p:cNvSpPr>
          <p:nvPr>
            <p:ph type="ctrTitle"/>
          </p:nvPr>
        </p:nvSpPr>
        <p:spPr>
          <a:xfrm>
            <a:off x="-396875" y="1125538"/>
            <a:ext cx="9864725" cy="2262187"/>
          </a:xfrm>
        </p:spPr>
        <p:txBody>
          <a:bodyPr/>
          <a:lstStyle/>
          <a:p>
            <a:pPr algn="ctr"/>
            <a:r>
              <a:rPr lang="ru-RU" altLang="ru-RU" sz="4400" smtClean="0">
                <a:ea typeface="ＭＳ Ｐゴシック" panose="020B0600070205080204" pitchFamily="34" charset="-128"/>
              </a:rPr>
              <a:t>	Организация и планирование строительства</a:t>
            </a:r>
            <a:br>
              <a:rPr lang="ru-RU" altLang="ru-RU" sz="4400" smtClean="0">
                <a:ea typeface="ＭＳ Ｐゴシック" panose="020B0600070205080204" pitchFamily="34" charset="-128"/>
              </a:rPr>
            </a:br>
            <a:r>
              <a:rPr lang="ru-RU" altLang="ru-RU" sz="4400" smtClean="0">
                <a:ea typeface="ＭＳ Ｐゴシック" panose="020B0600070205080204" pitchFamily="34" charset="-128"/>
              </a:rPr>
              <a:t> транспортных сооружений</a:t>
            </a:r>
          </a:p>
        </p:txBody>
      </p:sp>
    </p:spTree>
    <p:extLst>
      <p:ext uri="{BB962C8B-B14F-4D97-AF65-F5344CB8AC3E}">
        <p14:creationId xmlns:p14="http://schemas.microsoft.com/office/powerpoint/2010/main" val="38873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323850" y="1125538"/>
            <a:ext cx="8280400" cy="3167062"/>
          </a:xfrm>
        </p:spPr>
        <p:txBody>
          <a:bodyPr>
            <a:normAutofit/>
          </a:bodyPr>
          <a:lstStyle/>
          <a:p>
            <a:pPr algn="ctr"/>
            <a:r>
              <a:rPr lang="ru-RU" altLang="ru-RU" sz="4800" dirty="0" err="1">
                <a:ea typeface="ＭＳ Ｐゴシック" panose="020B0600070205080204" pitchFamily="34" charset="-128"/>
              </a:rPr>
              <a:t>ОиПСТР</a:t>
            </a:r>
            <a:r>
              <a:rPr lang="ru-RU" altLang="ru-RU" sz="4800" dirty="0">
                <a:ea typeface="ＭＳ Ｐゴシック" panose="020B0600070205080204" pitchFamily="34" charset="-128"/>
              </a:rPr>
              <a:t> Тема 8 Лекция 12 Производственная база дорожного строительства.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986191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000" i="1" u="sng" smtClean="0"/>
              <a:t>ОРГАНИЗАЦИЯ ПЛАНИРОВАНИЯ И УПРАВЛЕНИЯ СТРОИТЕЛЬНОГО ПРОИЗВОДСТВА НА ОСНОВЕ СЕТЕВЫХ ГРАФИКОВ</a:t>
            </a:r>
          </a:p>
        </p:txBody>
      </p:sp>
      <p:sp>
        <p:nvSpPr>
          <p:cNvPr id="11264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marL="609600" indent="-609600"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ru-RU" sz="1800" smtClean="0"/>
              <a:t>   </a:t>
            </a:r>
            <a:r>
              <a:rPr lang="ru-RU" sz="1800" smtClean="0">
                <a:solidFill>
                  <a:srgbClr val="FFFF99"/>
                </a:solidFill>
              </a:rPr>
              <a:t>Модель сетевого графика позволяет выделить работы, от сроков которых непосредственно зависит продолжительность строительства объекта.</a:t>
            </a:r>
          </a:p>
          <a:p>
            <a:pPr marL="609600" indent="-609600"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ru-RU" sz="1800" smtClean="0">
                <a:solidFill>
                  <a:srgbClr val="FFFF99"/>
                </a:solidFill>
              </a:rPr>
              <a:t>   Сетевые графики легко поддаются корректировке (без общей переработки).</a:t>
            </a:r>
          </a:p>
          <a:p>
            <a:pPr marL="609600" indent="-609600"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ru-RU" sz="1800" smtClean="0">
                <a:solidFill>
                  <a:srgbClr val="FFFF99"/>
                </a:solidFill>
              </a:rPr>
              <a:t>   Сетевые графики представляют собой схему, на которой наглядно показаны </a:t>
            </a:r>
            <a:r>
              <a:rPr lang="ru-RU" sz="1800" u="sng" smtClean="0">
                <a:solidFill>
                  <a:srgbClr val="FFFF99"/>
                </a:solidFill>
              </a:rPr>
              <a:t>все</a:t>
            </a:r>
            <a:r>
              <a:rPr lang="ru-RU" sz="1800" smtClean="0">
                <a:solidFill>
                  <a:srgbClr val="FFFF99"/>
                </a:solidFill>
              </a:rPr>
              <a:t> работы, выполняемые всеми участниками строительного производства в их рациональной последовательности и очерёдности.</a:t>
            </a:r>
          </a:p>
          <a:p>
            <a:pPr marL="609600" indent="-609600"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ru-RU" sz="1800" smtClean="0">
                <a:solidFill>
                  <a:srgbClr val="FFFF99"/>
                </a:solidFill>
              </a:rPr>
              <a:t>   Сетевые графики позволяют расчётным путём определять сроки выполнения каждой работы и состав работ, от которых зависит общая продолжительность строительства (критические работы).</a:t>
            </a:r>
          </a:p>
          <a:p>
            <a:pPr marL="609600" indent="-609600"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ru-RU" sz="1800" smtClean="0">
                <a:solidFill>
                  <a:srgbClr val="FFFF99"/>
                </a:solidFill>
              </a:rPr>
              <a:t>   На сетевом графике показана взаимосвязь между работами и технологическую последовательность их выполнения. Срок строительства определяется по нормативам согласно СНиП «Нормы продолжительности в строительстве» (1.04.03-85) (подготовительный период согласно этому же СНиПу).</a:t>
            </a:r>
            <a:r>
              <a:rPr lang="ru-RU" sz="1800" smtClean="0"/>
              <a:t> </a:t>
            </a:r>
          </a:p>
        </p:txBody>
      </p:sp>
      <p:sp>
        <p:nvSpPr>
          <p:cNvPr id="112644" name="Text Box 4"/>
          <p:cNvSpPr txBox="1">
            <a:spLocks noChangeArrowheads="1"/>
          </p:cNvSpPr>
          <p:nvPr/>
        </p:nvSpPr>
        <p:spPr bwMode="auto">
          <a:xfrm>
            <a:off x="539750" y="1196975"/>
            <a:ext cx="7937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2000" i="1" u="sng"/>
              <a:t>Сетевой график</a:t>
            </a:r>
            <a:r>
              <a:rPr lang="ru-RU" altLang="ru-RU" sz="2000" u="sng"/>
              <a:t> </a:t>
            </a:r>
            <a:r>
              <a:rPr lang="ru-RU" altLang="ru-RU" sz="2000"/>
              <a:t>– модель строительного объекта в пространстве.</a:t>
            </a:r>
          </a:p>
        </p:txBody>
      </p:sp>
    </p:spTree>
    <p:extLst>
      <p:ext uri="{BB962C8B-B14F-4D97-AF65-F5344CB8AC3E}">
        <p14:creationId xmlns:p14="http://schemas.microsoft.com/office/powerpoint/2010/main" val="3779590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32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520"/>
                            </p:stCondLst>
                            <p:childTnLst>
                              <p:par>
                                <p:cTn id="17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6020"/>
                            </p:stCondLst>
                            <p:childTnLst>
                              <p:par>
                                <p:cTn id="2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6520"/>
                            </p:stCondLst>
                            <p:childTnLst>
                              <p:par>
                                <p:cTn id="3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7020"/>
                            </p:stCondLst>
                            <p:childTnLst>
                              <p:par>
                                <p:cTn id="41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7520"/>
                            </p:stCondLst>
                            <p:childTnLst>
                              <p:par>
                                <p:cTn id="49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8020"/>
                            </p:stCondLst>
                            <p:childTnLst>
                              <p:par>
                                <p:cTn id="57" presetID="21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" dur="5000" fill="hold"/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" dur="5000" fill="hold"/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" dur="5000" fill="hold"/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" dur="5000" fill="hold"/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1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3" dur="2000" fill="hold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2000" fill="hold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2000" fill="hold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3020"/>
                            </p:stCondLst>
                            <p:childTnLst>
                              <p:par>
                                <p:cTn id="68" presetID="2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9" dur="10000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Comic Sans MS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3020"/>
                            </p:stCondLst>
                            <p:childTnLst>
                              <p:par>
                                <p:cTn id="71" presetID="2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72" dur="10000"/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Comic Sans MS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3020"/>
                            </p:stCondLst>
                            <p:childTnLst>
                              <p:par>
                                <p:cTn id="74" presetID="2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75" dur="10000"/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Comic Sans MS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43020"/>
                            </p:stCondLst>
                            <p:childTnLst>
                              <p:par>
                                <p:cTn id="77" presetID="2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78" dur="10000"/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Comic Sans MS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53020"/>
                            </p:stCondLst>
                            <p:childTnLst>
                              <p:par>
                                <p:cTn id="80" presetID="2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81" dur="10000"/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Comic Sans MS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63020"/>
                            </p:stCondLst>
                            <p:childTnLst>
                              <p:par>
                                <p:cTn id="83" presetID="34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66170"/>
                            </p:stCondLst>
                            <p:childTnLst>
                              <p:par>
                                <p:cTn id="90" presetID="30" presetClass="exit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" decel="100000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" decel="100000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67170"/>
                            </p:stCondLst>
                            <p:childTnLst>
                              <p:par>
                                <p:cTn id="99" presetID="48" presetClass="exit" presetSubtype="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68170"/>
                            </p:stCondLst>
                            <p:childTnLst>
                              <p:par>
                                <p:cTn id="106" presetID="48" presetClass="exit" presetSubtype="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69170"/>
                            </p:stCondLst>
                            <p:childTnLst>
                              <p:par>
                                <p:cTn id="113" presetID="48" presetClass="exit" presetSubtype="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1000"/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70170"/>
                            </p:stCondLst>
                            <p:childTnLst>
                              <p:par>
                                <p:cTn id="120" presetID="48" presetClass="exit" presetSubtype="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1000"/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71170"/>
                            </p:stCondLst>
                            <p:childTnLst>
                              <p:par>
                                <p:cTn id="127" presetID="48" presetClass="exit" presetSubtype="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1000"/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72170"/>
                            </p:stCondLst>
                            <p:childTnLst>
                              <p:par>
                                <p:cTn id="134" presetID="25" presetClass="exit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2" grpId="0"/>
      <p:bldP spid="112642" grpId="1"/>
      <p:bldP spid="112642" grpId="2"/>
      <p:bldP spid="112643" grpId="0" build="p"/>
      <p:bldP spid="112643" grpId="1" build="p"/>
      <p:bldP spid="112644" grpId="0"/>
      <p:bldP spid="112644" grpId="1"/>
      <p:bldP spid="112644" grpId="2"/>
      <p:bldP spid="112644" grpId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3850" y="0"/>
            <a:ext cx="8540750" cy="608013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i="1" u="sng" smtClean="0"/>
              <a:t>КОРРЕКТИРОВКА СЕТЕВЫХ ГРАФИКОВ</a:t>
            </a:r>
          </a:p>
        </p:txBody>
      </p:sp>
      <p:sp>
        <p:nvSpPr>
          <p:cNvPr id="113668" name="Text Box 4"/>
          <p:cNvSpPr txBox="1">
            <a:spLocks noChangeArrowheads="1"/>
          </p:cNvSpPr>
          <p:nvPr/>
        </p:nvSpPr>
        <p:spPr bwMode="auto">
          <a:xfrm>
            <a:off x="323850" y="549275"/>
            <a:ext cx="85693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1400" i="1">
                <a:solidFill>
                  <a:srgbClr val="FFCCFF"/>
                </a:solidFill>
              </a:rPr>
              <a:t>   При расчёте сетевого графика полученную продолжительность критического пути сравнивают с нормативной. Кроме того, нужно посмотреть есть ли у нас в наличии требуемые по сетевому графику материальные и трудовые ресурсы.</a:t>
            </a:r>
          </a:p>
          <a:p>
            <a:pPr eaLnBrk="1" hangingPunct="1"/>
            <a:r>
              <a:rPr lang="ru-RU" altLang="ru-RU" sz="1400" i="1">
                <a:solidFill>
                  <a:srgbClr val="FFCCFF"/>
                </a:solidFill>
              </a:rPr>
              <a:t>   Если нет – необходима корректировка сетевого графика. Корректировку различают по времени и по ресурсам.</a:t>
            </a:r>
          </a:p>
          <a:p>
            <a:pPr eaLnBrk="1" hangingPunct="1"/>
            <a:r>
              <a:rPr lang="ru-RU" altLang="ru-RU" sz="1400" i="1">
                <a:solidFill>
                  <a:srgbClr val="FFCCFF"/>
                </a:solidFill>
              </a:rPr>
              <a:t>   Цель корректировки сетевого графика по времени – сокращение общей продолжительности работ, т.е. уменьшение длины критического и др. путей до нормативной или заданной продолжительности строительства объектов.</a:t>
            </a:r>
          </a:p>
        </p:txBody>
      </p:sp>
      <p:sp>
        <p:nvSpPr>
          <p:cNvPr id="113669" name="Text Box 5"/>
          <p:cNvSpPr txBox="1">
            <a:spLocks noChangeArrowheads="1"/>
          </p:cNvSpPr>
          <p:nvPr/>
        </p:nvSpPr>
        <p:spPr bwMode="auto">
          <a:xfrm>
            <a:off x="395288" y="2349500"/>
            <a:ext cx="8353425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1400" i="1">
                <a:solidFill>
                  <a:srgbClr val="66FF66"/>
                </a:solidFill>
              </a:rPr>
              <a:t>   </a:t>
            </a:r>
            <a:r>
              <a:rPr lang="ru-RU" altLang="ru-RU" i="1">
                <a:solidFill>
                  <a:srgbClr val="FFFF99"/>
                </a:solidFill>
              </a:rPr>
              <a:t>Корректировка по времени включает следующие этапы:</a:t>
            </a:r>
          </a:p>
          <a:p>
            <a:pPr eaLnBrk="1" hangingPunct="1"/>
            <a:r>
              <a:rPr lang="ru-RU" altLang="ru-RU" i="1">
                <a:solidFill>
                  <a:srgbClr val="FFFF99"/>
                </a:solidFill>
              </a:rPr>
              <a:t>1. Перераспределение трудовых ресурсов с некритических работ на критические, в результате чего продолжительность некритических работ увеличивается в пределах резерва времени, а продолжительность критических работ сокращается.</a:t>
            </a:r>
          </a:p>
          <a:p>
            <a:pPr eaLnBrk="1" hangingPunct="1"/>
            <a:r>
              <a:rPr lang="ru-RU" altLang="ru-RU" i="1">
                <a:solidFill>
                  <a:srgbClr val="FFFF99"/>
                </a:solidFill>
              </a:rPr>
              <a:t>2. Привлечение дополнительных ресурсов для выполнения критических работ (это позволяет параллельно выполнять определённые строительные процессы за счёт увеличения бригад рабочих и т. д.).</a:t>
            </a:r>
          </a:p>
          <a:p>
            <a:pPr eaLnBrk="1" hangingPunct="1"/>
            <a:r>
              <a:rPr lang="ru-RU" altLang="ru-RU" i="1">
                <a:solidFill>
                  <a:srgbClr val="FFFF99"/>
                </a:solidFill>
              </a:rPr>
              <a:t>3. Пересмотр технологии работ во времени путём изменения последовательности выполнения работ.</a:t>
            </a:r>
          </a:p>
          <a:p>
            <a:pPr eaLnBrk="1" hangingPunct="1"/>
            <a:r>
              <a:rPr lang="ru-RU" altLang="ru-RU" i="1">
                <a:solidFill>
                  <a:srgbClr val="FFFF99"/>
                </a:solidFill>
              </a:rPr>
              <a:t>4. Повышение заводской готовности конструкций.</a:t>
            </a:r>
          </a:p>
          <a:p>
            <a:pPr eaLnBrk="1" hangingPunct="1"/>
            <a:r>
              <a:rPr lang="ru-RU" altLang="ru-RU" i="1">
                <a:solidFill>
                  <a:srgbClr val="FFFF99"/>
                </a:solidFill>
              </a:rPr>
              <a:t>5. Замена мелкоштучных материалов – крупноразмерными.</a:t>
            </a:r>
          </a:p>
        </p:txBody>
      </p:sp>
      <p:sp>
        <p:nvSpPr>
          <p:cNvPr id="113670" name="Text Box 6"/>
          <p:cNvSpPr txBox="1">
            <a:spLocks noChangeArrowheads="1"/>
          </p:cNvSpPr>
          <p:nvPr/>
        </p:nvSpPr>
        <p:spPr bwMode="auto">
          <a:xfrm>
            <a:off x="468313" y="5661025"/>
            <a:ext cx="7869237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 задачу корректировки по трудовым ресурсам входит сохранение постоянного состава ведущих бригад и обеспечение непрерывности их работы.</a:t>
            </a:r>
          </a:p>
        </p:txBody>
      </p:sp>
    </p:spTree>
    <p:extLst>
      <p:ext uri="{BB962C8B-B14F-4D97-AF65-F5344CB8AC3E}">
        <p14:creationId xmlns:p14="http://schemas.microsoft.com/office/powerpoint/2010/main" val="3228094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36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13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550"/>
                            </p:stCondLst>
                            <p:childTnLst>
                              <p:par>
                                <p:cTn id="20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13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5200"/>
                            </p:stCondLst>
                            <p:childTnLst>
                              <p:par>
                                <p:cTn id="28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0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1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2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3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7200"/>
                            </p:stCondLst>
                            <p:childTnLst>
                              <p:par>
                                <p:cTn id="35" presetID="3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1136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9200"/>
                            </p:stCondLst>
                            <p:childTnLst>
                              <p:par>
                                <p:cTn id="42" presetID="34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from="(ppt_x)" to="(ppt_x+1)" calcmode="lin" valueType="num">
                                      <p:cBhvr>
                                        <p:cTn id="4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4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60200"/>
                            </p:stCondLst>
                            <p:childTnLst>
                              <p:par>
                                <p:cTn id="48" presetID="15" presetClass="exit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61200"/>
                            </p:stCondLst>
                            <p:childTnLst>
                              <p:par>
                                <p:cTn id="5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1136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6" grpId="0"/>
      <p:bldP spid="113666" grpId="1"/>
      <p:bldP spid="113668" grpId="0"/>
      <p:bldP spid="113668" grpId="1"/>
      <p:bldP spid="113669" grpId="0"/>
      <p:bldP spid="113669" grpId="1"/>
      <p:bldP spid="113670" grpId="0"/>
      <p:bldP spid="11367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3850" y="0"/>
            <a:ext cx="8540750" cy="765175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i="1" u="sng" smtClean="0"/>
              <a:t>ПРИНЦИПЫ ПОСТРОЕНИЯ СЕТЕВЫХ ГРАФИКОВ</a:t>
            </a:r>
            <a:r>
              <a:rPr lang="ru-RU" sz="2000" i="1" smtClean="0"/>
              <a:t/>
            </a:r>
            <a:br>
              <a:rPr lang="ru-RU" sz="2000" i="1" smtClean="0"/>
            </a:br>
            <a:r>
              <a:rPr lang="ru-RU" sz="1800" i="1" smtClean="0"/>
              <a:t>(метод потенциалов)</a:t>
            </a:r>
          </a:p>
        </p:txBody>
      </p:sp>
      <p:sp>
        <p:nvSpPr>
          <p:cNvPr id="10243" name="Text Box 7"/>
          <p:cNvSpPr txBox="1">
            <a:spLocks noChangeArrowheads="1"/>
          </p:cNvSpPr>
          <p:nvPr/>
        </p:nvSpPr>
        <p:spPr bwMode="auto">
          <a:xfrm>
            <a:off x="179388" y="765175"/>
            <a:ext cx="8640762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1200" i="1" u="sng">
                <a:solidFill>
                  <a:srgbClr val="FFCCFF"/>
                </a:solidFill>
              </a:rPr>
              <a:t>Элементы сетевых графиков:</a:t>
            </a:r>
            <a:endParaRPr lang="ru-RU" altLang="ru-RU" sz="1200" i="1">
              <a:solidFill>
                <a:srgbClr val="FFCCFF"/>
              </a:solidFill>
            </a:endParaRPr>
          </a:p>
          <a:p>
            <a:pPr eaLnBrk="1" hangingPunct="1"/>
            <a:r>
              <a:rPr lang="ru-RU" altLang="ru-RU" sz="1200" i="1">
                <a:solidFill>
                  <a:srgbClr val="FFCCFF"/>
                </a:solidFill>
              </a:rPr>
              <a:t>2 основных элемента – 1) работа</a:t>
            </a:r>
          </a:p>
          <a:p>
            <a:pPr eaLnBrk="1" hangingPunct="1"/>
            <a:r>
              <a:rPr lang="ru-RU" altLang="ru-RU" sz="1200" i="1">
                <a:solidFill>
                  <a:srgbClr val="FFCCFF"/>
                </a:solidFill>
              </a:rPr>
              <a:t>                                        2) событие</a:t>
            </a:r>
          </a:p>
          <a:p>
            <a:pPr eaLnBrk="1" hangingPunct="1">
              <a:buFontTx/>
              <a:buAutoNum type="arabicPeriod"/>
            </a:pPr>
            <a:r>
              <a:rPr lang="ru-RU" altLang="ru-RU" sz="1200" i="1" u="sng">
                <a:solidFill>
                  <a:srgbClr val="FFCCFF"/>
                </a:solidFill>
              </a:rPr>
              <a:t>Работа </a:t>
            </a:r>
            <a:r>
              <a:rPr lang="ru-RU" altLang="ru-RU" sz="1200" i="1">
                <a:solidFill>
                  <a:srgbClr val="FFCCFF"/>
                </a:solidFill>
              </a:rPr>
              <a:t>– требует затрат времени и ресурсов (материальных и трудовых) (отрывка котлована, монтаж фундаментов). Обозначается сплошной стрелкой, ограниченной двумя событиями.</a:t>
            </a:r>
          </a:p>
          <a:p>
            <a:pPr eaLnBrk="1" hangingPunct="1"/>
            <a:r>
              <a:rPr lang="ru-RU" altLang="ru-RU" sz="1200" i="1">
                <a:solidFill>
                  <a:srgbClr val="FFCCFF"/>
                </a:solidFill>
              </a:rPr>
              <a:t>Различают работы:    а) действительные (они требуют затрат времени и ресурсов)</a:t>
            </a:r>
          </a:p>
          <a:p>
            <a:pPr eaLnBrk="1" hangingPunct="1"/>
            <a:r>
              <a:rPr lang="ru-RU" altLang="ru-RU" sz="1200" i="1">
                <a:solidFill>
                  <a:srgbClr val="FFCCFF"/>
                </a:solidFill>
              </a:rPr>
              <a:t>                                б) фиктивные (ожидание) (требует только затрат времени)</a:t>
            </a:r>
          </a:p>
        </p:txBody>
      </p:sp>
      <p:sp>
        <p:nvSpPr>
          <p:cNvPr id="10244" name="Text Box 8"/>
          <p:cNvSpPr txBox="1">
            <a:spLocks noChangeArrowheads="1"/>
          </p:cNvSpPr>
          <p:nvPr/>
        </p:nvSpPr>
        <p:spPr bwMode="auto">
          <a:xfrm>
            <a:off x="1763713" y="2060575"/>
            <a:ext cx="5345112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/>
              <a:t> </a:t>
            </a:r>
            <a:r>
              <a:rPr lang="ru-RU" altLang="ru-RU" sz="1200" i="1">
                <a:solidFill>
                  <a:srgbClr val="FFFF99"/>
                </a:solidFill>
              </a:rPr>
              <a:t>6-</a:t>
            </a:r>
            <a:r>
              <a:rPr lang="en-US" altLang="ru-RU" sz="1200" i="1">
                <a:solidFill>
                  <a:srgbClr val="FFFF99"/>
                </a:solidFill>
              </a:rPr>
              <a:t>II</a:t>
            </a:r>
            <a:r>
              <a:rPr lang="ru-RU" altLang="ru-RU" sz="1200" i="1">
                <a:solidFill>
                  <a:srgbClr val="FFFF99"/>
                </a:solidFill>
              </a:rPr>
              <a:t>-2</a:t>
            </a:r>
          </a:p>
          <a:p>
            <a:pPr eaLnBrk="1" hangingPunct="1"/>
            <a:r>
              <a:rPr lang="ru-RU" altLang="ru-RU" sz="1200" i="1">
                <a:solidFill>
                  <a:srgbClr val="FFFF99"/>
                </a:solidFill>
              </a:rPr>
              <a:t>земл. раб.</a:t>
            </a:r>
          </a:p>
          <a:p>
            <a:pPr eaLnBrk="1" hangingPunct="1"/>
            <a:r>
              <a:rPr lang="ru-RU" altLang="ru-RU" sz="1200" i="1">
                <a:solidFill>
                  <a:srgbClr val="FFFF99"/>
                </a:solidFill>
              </a:rPr>
              <a:t>                           Под стрелкой указывают наименование работ.</a:t>
            </a:r>
          </a:p>
          <a:p>
            <a:pPr eaLnBrk="1" hangingPunct="1"/>
            <a:r>
              <a:rPr lang="ru-RU" altLang="ru-RU" sz="1200" i="1">
                <a:solidFill>
                  <a:srgbClr val="FFFF99"/>
                </a:solidFill>
              </a:rPr>
              <a:t>                           6 – продолжительность выполнения данной работы.</a:t>
            </a:r>
            <a:endParaRPr lang="en-US" altLang="ru-RU" sz="1200" i="1">
              <a:solidFill>
                <a:srgbClr val="FFFF99"/>
              </a:solidFill>
            </a:endParaRPr>
          </a:p>
          <a:p>
            <a:pPr eaLnBrk="1" hangingPunct="1"/>
            <a:r>
              <a:rPr lang="ru-RU" altLang="ru-RU" sz="1200" i="1">
                <a:solidFill>
                  <a:srgbClr val="FFFF99"/>
                </a:solidFill>
              </a:rPr>
              <a:t>                          </a:t>
            </a:r>
            <a:r>
              <a:rPr lang="en-US" altLang="ru-RU" sz="1200" i="1">
                <a:solidFill>
                  <a:srgbClr val="FFFF99"/>
                </a:solidFill>
              </a:rPr>
              <a:t>II</a:t>
            </a:r>
            <a:r>
              <a:rPr lang="ru-RU" altLang="ru-RU" sz="1200" i="1">
                <a:solidFill>
                  <a:srgbClr val="FFFF99"/>
                </a:solidFill>
              </a:rPr>
              <a:t> – сменность выполнения (1 см, 2 см, 3 см)</a:t>
            </a:r>
          </a:p>
          <a:p>
            <a:pPr eaLnBrk="1" hangingPunct="1"/>
            <a:r>
              <a:rPr lang="ru-RU" altLang="ru-RU" sz="1200" i="1">
                <a:solidFill>
                  <a:srgbClr val="FFFF99"/>
                </a:solidFill>
              </a:rPr>
              <a:t>                          2 – количество рабочих, выполняющих данную работу.</a:t>
            </a:r>
          </a:p>
          <a:p>
            <a:pPr eaLnBrk="1" hangingPunct="1"/>
            <a:r>
              <a:rPr lang="ru-RU" altLang="ru-RU" sz="1200" i="1">
                <a:solidFill>
                  <a:srgbClr val="FFFF99"/>
                </a:solidFill>
              </a:rPr>
              <a:t>                         Трудозатраты = 2*</a:t>
            </a:r>
            <a:r>
              <a:rPr lang="en-US" altLang="ru-RU" sz="1200" i="1">
                <a:solidFill>
                  <a:srgbClr val="FFFF99"/>
                </a:solidFill>
              </a:rPr>
              <a:t>II</a:t>
            </a:r>
            <a:r>
              <a:rPr lang="ru-RU" altLang="ru-RU" sz="1200" i="1">
                <a:solidFill>
                  <a:srgbClr val="FFFF99"/>
                </a:solidFill>
              </a:rPr>
              <a:t>*6 = 24 чел.-см.</a:t>
            </a:r>
          </a:p>
        </p:txBody>
      </p:sp>
      <p:sp>
        <p:nvSpPr>
          <p:cNvPr id="10245" name="Oval 9"/>
          <p:cNvSpPr>
            <a:spLocks noChangeArrowheads="1"/>
          </p:cNvSpPr>
          <p:nvPr/>
        </p:nvSpPr>
        <p:spPr bwMode="auto">
          <a:xfrm>
            <a:off x="1331913" y="2133600"/>
            <a:ext cx="430212" cy="433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246" name="Oval 10"/>
          <p:cNvSpPr>
            <a:spLocks noChangeArrowheads="1"/>
          </p:cNvSpPr>
          <p:nvPr/>
        </p:nvSpPr>
        <p:spPr bwMode="auto">
          <a:xfrm>
            <a:off x="2843213" y="2133600"/>
            <a:ext cx="433387" cy="433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247" name="Line 12"/>
          <p:cNvSpPr>
            <a:spLocks noChangeShapeType="1"/>
          </p:cNvSpPr>
          <p:nvPr/>
        </p:nvSpPr>
        <p:spPr bwMode="auto">
          <a:xfrm flipV="1">
            <a:off x="1763713" y="2349500"/>
            <a:ext cx="107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8" name="Text Box 13"/>
          <p:cNvSpPr txBox="1">
            <a:spLocks noChangeArrowheads="1"/>
          </p:cNvSpPr>
          <p:nvPr/>
        </p:nvSpPr>
        <p:spPr bwMode="auto">
          <a:xfrm>
            <a:off x="179388" y="3500438"/>
            <a:ext cx="8785225" cy="304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1400" i="1">
                <a:solidFill>
                  <a:srgbClr val="FFCCFF"/>
                </a:solidFill>
              </a:rPr>
              <a:t>2</a:t>
            </a:r>
            <a:r>
              <a:rPr lang="ru-RU" altLang="ru-RU" sz="1200" i="1">
                <a:solidFill>
                  <a:srgbClr val="FFCCFF"/>
                </a:solidFill>
              </a:rPr>
              <a:t>.  </a:t>
            </a:r>
            <a:r>
              <a:rPr lang="ru-RU" altLang="ru-RU" sz="1200" i="1" u="sng">
                <a:solidFill>
                  <a:srgbClr val="FFCCFF"/>
                </a:solidFill>
              </a:rPr>
              <a:t>Зависимость </a:t>
            </a:r>
            <a:r>
              <a:rPr lang="ru-RU" altLang="ru-RU" sz="1200" i="1">
                <a:solidFill>
                  <a:srgbClr val="FFCCFF"/>
                </a:solidFill>
              </a:rPr>
              <a:t>(обозначается пунктирной стрелкой, означает зависимость начала последующей работы от окончания предыдущей работы).</a:t>
            </a:r>
          </a:p>
          <a:p>
            <a:pPr eaLnBrk="1" hangingPunct="1"/>
            <a:r>
              <a:rPr lang="ru-RU" altLang="ru-RU" sz="1200" i="1"/>
              <a:t/>
            </a:r>
            <a:br>
              <a:rPr lang="ru-RU" altLang="ru-RU" sz="1200" i="1"/>
            </a:br>
            <a:r>
              <a:rPr lang="ru-RU" altLang="ru-RU" sz="1200" i="1" u="sng">
                <a:solidFill>
                  <a:srgbClr val="FFCCFF"/>
                </a:solidFill>
              </a:rPr>
              <a:t>Зависимость не потребляет ни материальных ни трудовых ресурсов!</a:t>
            </a:r>
            <a:endParaRPr lang="ru-RU" altLang="ru-RU" sz="1200" i="1">
              <a:solidFill>
                <a:srgbClr val="FFCCFF"/>
              </a:solidFill>
            </a:endParaRPr>
          </a:p>
          <a:p>
            <a:pPr eaLnBrk="1" hangingPunct="1"/>
            <a:r>
              <a:rPr lang="ru-RU" altLang="ru-RU" sz="1200" i="1">
                <a:solidFill>
                  <a:srgbClr val="FFCCFF"/>
                </a:solidFill>
              </a:rPr>
              <a:t>3. Ожидание (фиктивная работа)</a:t>
            </a:r>
          </a:p>
          <a:p>
            <a:pPr eaLnBrk="1" hangingPunct="1"/>
            <a:r>
              <a:rPr lang="ru-RU" altLang="ru-RU" sz="1200" i="1"/>
              <a:t>                 </a:t>
            </a:r>
            <a:r>
              <a:rPr lang="ru-RU" altLang="ru-RU" sz="1200" i="1">
                <a:solidFill>
                  <a:srgbClr val="FFFF99"/>
                </a:solidFill>
              </a:rPr>
              <a:t>5                         5 – продолжительность ожидания в днях.</a:t>
            </a:r>
          </a:p>
          <a:p>
            <a:pPr eaLnBrk="1" hangingPunct="1"/>
            <a:endParaRPr lang="ru-RU" altLang="ru-RU" sz="1200" i="1">
              <a:solidFill>
                <a:srgbClr val="FFFF99"/>
              </a:solidFill>
            </a:endParaRPr>
          </a:p>
          <a:p>
            <a:pPr eaLnBrk="1" hangingPunct="1"/>
            <a:endParaRPr lang="ru-RU" altLang="ru-RU" sz="1200" i="1">
              <a:solidFill>
                <a:srgbClr val="FFFF99"/>
              </a:solidFill>
            </a:endParaRPr>
          </a:p>
          <a:p>
            <a:pPr eaLnBrk="1" hangingPunct="1"/>
            <a:r>
              <a:rPr lang="ru-RU" altLang="ru-RU" sz="1200" i="1">
                <a:solidFill>
                  <a:srgbClr val="FFFF99"/>
                </a:solidFill>
              </a:rPr>
              <a:t>Ожидание не потребляет материальных и трудовых ресурсов. Оно может быть вызвано, например, необходимостью устройства технологических перерывов.</a:t>
            </a:r>
          </a:p>
          <a:p>
            <a:pPr eaLnBrk="1" hangingPunct="1"/>
            <a:endParaRPr lang="ru-RU" altLang="ru-RU" sz="1200" i="1">
              <a:solidFill>
                <a:srgbClr val="FFCCFF"/>
              </a:solidFill>
            </a:endParaRPr>
          </a:p>
          <a:p>
            <a:pPr eaLnBrk="1" hangingPunct="1"/>
            <a:r>
              <a:rPr lang="ru-RU" altLang="ru-RU" sz="1200" i="1">
                <a:solidFill>
                  <a:srgbClr val="FFCCFF"/>
                </a:solidFill>
              </a:rPr>
              <a:t>4.</a:t>
            </a:r>
            <a:r>
              <a:rPr lang="ru-RU" altLang="ru-RU" sz="1200" i="1" u="sng">
                <a:solidFill>
                  <a:srgbClr val="FFCCFF"/>
                </a:solidFill>
              </a:rPr>
              <a:t> Событие</a:t>
            </a:r>
            <a:r>
              <a:rPr lang="ru-RU" altLang="ru-RU" sz="1200" i="1">
                <a:solidFill>
                  <a:srgbClr val="FFCCFF"/>
                </a:solidFill>
              </a:rPr>
              <a:t>               - фактическое окончание предыдущей работы и начало последующей.</a:t>
            </a:r>
          </a:p>
          <a:p>
            <a:pPr eaLnBrk="1" hangingPunct="1"/>
            <a:endParaRPr lang="ru-RU" altLang="ru-RU" sz="1200" i="1">
              <a:solidFill>
                <a:srgbClr val="FFFF99"/>
              </a:solidFill>
            </a:endParaRPr>
          </a:p>
          <a:p>
            <a:pPr eaLnBrk="1" hangingPunct="1"/>
            <a:r>
              <a:rPr lang="ru-RU" altLang="ru-RU" sz="1200" i="1">
                <a:solidFill>
                  <a:srgbClr val="FFFF99"/>
                </a:solidFill>
              </a:rPr>
              <a:t>Фактическое окончание обычной работы – </a:t>
            </a:r>
          </a:p>
          <a:p>
            <a:pPr eaLnBrk="1" hangingPunct="1"/>
            <a:endParaRPr lang="ru-RU" altLang="ru-RU" sz="1200" i="1">
              <a:solidFill>
                <a:srgbClr val="FFFF99"/>
              </a:solidFill>
            </a:endParaRPr>
          </a:p>
          <a:p>
            <a:pPr eaLnBrk="1" hangingPunct="1"/>
            <a:r>
              <a:rPr lang="ru-RU" altLang="ru-RU" sz="1200" i="1">
                <a:solidFill>
                  <a:srgbClr val="FFFF99"/>
                </a:solidFill>
              </a:rPr>
              <a:t>Фактическое окончание предыдущего и начало следующего цикла – </a:t>
            </a:r>
          </a:p>
        </p:txBody>
      </p:sp>
      <p:sp>
        <p:nvSpPr>
          <p:cNvPr id="10249" name="Line 14"/>
          <p:cNvSpPr>
            <a:spLocks noChangeShapeType="1"/>
          </p:cNvSpPr>
          <p:nvPr/>
        </p:nvSpPr>
        <p:spPr bwMode="auto">
          <a:xfrm>
            <a:off x="2124075" y="3933825"/>
            <a:ext cx="259238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0" name="Oval 15"/>
          <p:cNvSpPr>
            <a:spLocks noChangeArrowheads="1"/>
          </p:cNvSpPr>
          <p:nvPr/>
        </p:nvSpPr>
        <p:spPr bwMode="auto">
          <a:xfrm>
            <a:off x="252413" y="4508500"/>
            <a:ext cx="430212" cy="433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251" name="Oval 16"/>
          <p:cNvSpPr>
            <a:spLocks noChangeArrowheads="1"/>
          </p:cNvSpPr>
          <p:nvPr/>
        </p:nvSpPr>
        <p:spPr bwMode="auto">
          <a:xfrm>
            <a:off x="1763713" y="4508500"/>
            <a:ext cx="433387" cy="433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252" name="Line 17"/>
          <p:cNvSpPr>
            <a:spLocks noChangeShapeType="1"/>
          </p:cNvSpPr>
          <p:nvPr/>
        </p:nvSpPr>
        <p:spPr bwMode="auto">
          <a:xfrm flipV="1">
            <a:off x="684213" y="4724400"/>
            <a:ext cx="107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53" name="Oval 18"/>
          <p:cNvSpPr>
            <a:spLocks noChangeArrowheads="1"/>
          </p:cNvSpPr>
          <p:nvPr/>
        </p:nvSpPr>
        <p:spPr bwMode="auto">
          <a:xfrm>
            <a:off x="1258888" y="5445125"/>
            <a:ext cx="430212" cy="433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254" name="Oval 19"/>
          <p:cNvSpPr>
            <a:spLocks noChangeArrowheads="1"/>
          </p:cNvSpPr>
          <p:nvPr/>
        </p:nvSpPr>
        <p:spPr bwMode="auto">
          <a:xfrm>
            <a:off x="3419475" y="5805488"/>
            <a:ext cx="430213" cy="433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255" name="AutoShape 20"/>
          <p:cNvSpPr>
            <a:spLocks noChangeArrowheads="1"/>
          </p:cNvSpPr>
          <p:nvPr/>
        </p:nvSpPr>
        <p:spPr bwMode="auto">
          <a:xfrm>
            <a:off x="5292725" y="6165850"/>
            <a:ext cx="431800" cy="576263"/>
          </a:xfrm>
          <a:prstGeom prst="diamo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0263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3850" y="404813"/>
            <a:ext cx="8540750" cy="6192837"/>
          </a:xfrm>
        </p:spPr>
        <p:txBody>
          <a:bodyPr>
            <a:normAutofit fontScale="92500" lnSpcReduction="20000"/>
          </a:bodyPr>
          <a:lstStyle/>
          <a:p>
            <a:pPr marL="0" indent="26670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1800" i="1" u="sng" smtClean="0">
                <a:solidFill>
                  <a:srgbClr val="FFFF99"/>
                </a:solidFill>
              </a:rPr>
              <a:t>Подземный цикл</a:t>
            </a:r>
            <a:endParaRPr lang="ru-RU" sz="1800" i="1" smtClean="0">
              <a:solidFill>
                <a:srgbClr val="FFFF99"/>
              </a:solidFill>
            </a:endParaRPr>
          </a:p>
          <a:p>
            <a:pPr marL="0" indent="26670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1800" smtClean="0">
                <a:solidFill>
                  <a:srgbClr val="FFFF99"/>
                </a:solidFill>
              </a:rPr>
              <a:t>А) Земляные работы – рытьё котлованов, подвалов и фундаментов и обратная засыпка грунта с уплотнением.</a:t>
            </a:r>
          </a:p>
          <a:p>
            <a:pPr marL="0" indent="26670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1800" smtClean="0">
                <a:solidFill>
                  <a:srgbClr val="FFFF99"/>
                </a:solidFill>
              </a:rPr>
              <a:t>Б) Бетонные железобетонные работы – устройство фундаментов, бетонной подготовки и отмостки.</a:t>
            </a:r>
          </a:p>
          <a:p>
            <a:pPr marL="0" indent="26670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1800" smtClean="0">
                <a:solidFill>
                  <a:srgbClr val="FFFF99"/>
                </a:solidFill>
              </a:rPr>
              <a:t>В) Монтаж строительных конструкций (колонн и панелей стен подвала).</a:t>
            </a:r>
          </a:p>
          <a:p>
            <a:pPr marL="0" indent="26670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1800" smtClean="0">
                <a:solidFill>
                  <a:srgbClr val="FFFF99"/>
                </a:solidFill>
              </a:rPr>
              <a:t>Г) Гидроизоляционные работы (гидроизоляция пола и стен подвала).</a:t>
            </a:r>
          </a:p>
          <a:p>
            <a:pPr marL="0" indent="26670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1800" i="1" smtClean="0">
                <a:solidFill>
                  <a:srgbClr val="FFCCFF"/>
                </a:solidFill>
              </a:rPr>
              <a:t>2. </a:t>
            </a:r>
            <a:r>
              <a:rPr lang="ru-RU" sz="1800" i="1" u="sng" smtClean="0">
                <a:solidFill>
                  <a:srgbClr val="FFCCFF"/>
                </a:solidFill>
              </a:rPr>
              <a:t>Надземный цикл</a:t>
            </a:r>
            <a:endParaRPr lang="ru-RU" sz="1800" i="1" smtClean="0">
              <a:solidFill>
                <a:srgbClr val="FFCCFF"/>
              </a:solidFill>
            </a:endParaRPr>
          </a:p>
          <a:p>
            <a:pPr marL="0" indent="26670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1800" smtClean="0">
                <a:solidFill>
                  <a:srgbClr val="FFCCFF"/>
                </a:solidFill>
              </a:rPr>
              <a:t>А) Монтаж строительных конструкций, панелей наружных и внутренних стен, оконных переплётов и зенитных фонарей.</a:t>
            </a:r>
          </a:p>
          <a:p>
            <a:pPr marL="0" indent="26670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1800" smtClean="0">
                <a:solidFill>
                  <a:srgbClr val="FFCCFF"/>
                </a:solidFill>
              </a:rPr>
              <a:t>Б) Кровельные работы.</a:t>
            </a:r>
          </a:p>
          <a:p>
            <a:pPr marL="0" indent="26670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1800" smtClean="0">
                <a:solidFill>
                  <a:srgbClr val="FFCCFF"/>
                </a:solidFill>
              </a:rPr>
              <a:t>В) Столярные работы (навеска ворот, дверей).</a:t>
            </a:r>
          </a:p>
          <a:p>
            <a:pPr marL="0" indent="26670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1800" smtClean="0">
                <a:solidFill>
                  <a:srgbClr val="FFCCFF"/>
                </a:solidFill>
              </a:rPr>
              <a:t>Г) Санитарно-технические работы (установка коробов вент. систем).</a:t>
            </a:r>
          </a:p>
          <a:p>
            <a:pPr marL="0" indent="26670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1800" smtClean="0"/>
              <a:t>     </a:t>
            </a:r>
            <a:r>
              <a:rPr lang="ru-RU" sz="1800" i="1" smtClean="0">
                <a:solidFill>
                  <a:srgbClr val="D7E4AE"/>
                </a:solidFill>
              </a:rPr>
              <a:t>3. </a:t>
            </a:r>
            <a:r>
              <a:rPr lang="ru-RU" sz="1800" i="1" u="sng" smtClean="0">
                <a:solidFill>
                  <a:srgbClr val="D7E4AE"/>
                </a:solidFill>
              </a:rPr>
              <a:t>Отделочный цикл</a:t>
            </a:r>
            <a:endParaRPr lang="ru-RU" sz="1800" i="1" smtClean="0">
              <a:solidFill>
                <a:srgbClr val="D7E4AE"/>
              </a:solidFill>
            </a:endParaRPr>
          </a:p>
          <a:p>
            <a:pPr marL="0" indent="26670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1800" smtClean="0">
                <a:solidFill>
                  <a:srgbClr val="D7E4AE"/>
                </a:solidFill>
              </a:rPr>
              <a:t>А) Отделочные работы (окраска стен, потолков, колонн и ферм, окон и дверей).</a:t>
            </a:r>
          </a:p>
          <a:p>
            <a:pPr marL="0" indent="26670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1800" smtClean="0">
                <a:solidFill>
                  <a:srgbClr val="D7E4AE"/>
                </a:solidFill>
              </a:rPr>
              <a:t>Б) Устройство полов,</a:t>
            </a:r>
          </a:p>
          <a:p>
            <a:pPr marL="0" indent="26670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1800" smtClean="0">
                <a:solidFill>
                  <a:srgbClr val="D7E4AE"/>
                </a:solidFill>
              </a:rPr>
              <a:t>В) </a:t>
            </a:r>
            <a:r>
              <a:rPr lang="ru-RU" sz="1800" u="sng" smtClean="0">
                <a:solidFill>
                  <a:srgbClr val="D7E4AE"/>
                </a:solidFill>
              </a:rPr>
              <a:t>Внутренние</a:t>
            </a:r>
            <a:r>
              <a:rPr lang="ru-RU" sz="1800" smtClean="0">
                <a:solidFill>
                  <a:srgbClr val="D7E4AE"/>
                </a:solidFill>
              </a:rPr>
              <a:t> санитарно-технические и э/м работы, монтаж технологического оборудования и относящихся к нему вентиляционных устройств и др.</a:t>
            </a:r>
          </a:p>
          <a:p>
            <a:pPr marL="0" indent="266700"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ru-RU" sz="1800" i="1" u="sng" smtClean="0">
                <a:solidFill>
                  <a:srgbClr val="FFCC99"/>
                </a:solidFill>
              </a:rPr>
              <a:t>Вводы водопровода и канализации</a:t>
            </a:r>
            <a:r>
              <a:rPr lang="ru-RU" sz="1800" i="1" smtClean="0">
                <a:solidFill>
                  <a:srgbClr val="FFCC99"/>
                </a:solidFill>
              </a:rPr>
              <a:t> устраивают в </a:t>
            </a:r>
            <a:r>
              <a:rPr lang="ru-RU" sz="1800" i="1" u="sng" smtClean="0">
                <a:solidFill>
                  <a:srgbClr val="FFCC99"/>
                </a:solidFill>
              </a:rPr>
              <a:t>период выполнения работ подземного цикла.</a:t>
            </a:r>
            <a:endParaRPr lang="ru-RU" sz="1800" i="1" smtClean="0">
              <a:solidFill>
                <a:srgbClr val="FFCC99"/>
              </a:solidFill>
            </a:endParaRPr>
          </a:p>
          <a:p>
            <a:pPr marL="0" indent="266700"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ru-RU" sz="1800" i="1" smtClean="0">
                <a:solidFill>
                  <a:srgbClr val="FFCC99"/>
                </a:solidFill>
              </a:rPr>
              <a:t>Санитарно-технические приборы устанавливают в период отделочных работ. </a:t>
            </a:r>
          </a:p>
        </p:txBody>
      </p:sp>
    </p:spTree>
    <p:extLst>
      <p:ext uri="{BB962C8B-B14F-4D97-AF65-F5344CB8AC3E}">
        <p14:creationId xmlns:p14="http://schemas.microsoft.com/office/powerpoint/2010/main" val="383253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00563" y="1628775"/>
            <a:ext cx="4341812" cy="4968875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ru-RU" sz="24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2400" smtClean="0">
                <a:solidFill>
                  <a:srgbClr val="FF3300"/>
                </a:solidFill>
              </a:rPr>
              <a:t>1</a:t>
            </a:r>
            <a:r>
              <a:rPr lang="ru-RU" sz="2400" smtClean="0"/>
              <a:t> </a:t>
            </a:r>
            <a:r>
              <a:rPr lang="ru-RU" sz="2400" smtClean="0">
                <a:solidFill>
                  <a:srgbClr val="FFFF99"/>
                </a:solidFill>
              </a:rPr>
              <a:t>– порядковый    номер события.</a:t>
            </a:r>
            <a:r>
              <a:rPr lang="ru-RU" sz="2400" smtClean="0"/>
              <a:t>                                                                </a:t>
            </a:r>
            <a:r>
              <a:rPr lang="ru-RU" sz="2400" smtClean="0">
                <a:solidFill>
                  <a:srgbClr val="FF3300"/>
                </a:solidFill>
              </a:rPr>
              <a:t>2</a:t>
            </a:r>
            <a:r>
              <a:rPr lang="ru-RU" sz="2400" smtClean="0"/>
              <a:t> </a:t>
            </a:r>
            <a:r>
              <a:rPr lang="ru-RU" sz="2400" smtClean="0">
                <a:solidFill>
                  <a:srgbClr val="FFFF99"/>
                </a:solidFill>
              </a:rPr>
              <a:t>– номер предыдущего события,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2400" smtClean="0">
                <a:solidFill>
                  <a:srgbClr val="FFFF99"/>
                </a:solidFill>
              </a:rPr>
              <a:t>через которое идёт                                                                           критический путь к данному.</a:t>
            </a:r>
            <a:r>
              <a:rPr lang="ru-RU" sz="2400" smtClean="0"/>
              <a:t>                                                                  </a:t>
            </a:r>
            <a:r>
              <a:rPr lang="ru-RU" sz="2400" smtClean="0">
                <a:solidFill>
                  <a:srgbClr val="FF3300"/>
                </a:solidFill>
              </a:rPr>
              <a:t>3</a:t>
            </a:r>
            <a:r>
              <a:rPr lang="ru-RU" sz="2400" smtClean="0"/>
              <a:t> </a:t>
            </a:r>
            <a:r>
              <a:rPr lang="ru-RU" sz="2400" smtClean="0">
                <a:solidFill>
                  <a:srgbClr val="FFFF99"/>
                </a:solidFill>
              </a:rPr>
              <a:t>– раннее начало последующей                                                                         работы.</a:t>
            </a:r>
            <a:r>
              <a:rPr lang="ru-RU" sz="2400" smtClean="0"/>
              <a:t>                                                              </a:t>
            </a:r>
            <a:r>
              <a:rPr lang="ru-RU" sz="2400" smtClean="0">
                <a:solidFill>
                  <a:srgbClr val="FF3300"/>
                </a:solidFill>
              </a:rPr>
              <a:t>4</a:t>
            </a:r>
            <a:r>
              <a:rPr lang="ru-RU" sz="2400" smtClean="0"/>
              <a:t> </a:t>
            </a:r>
            <a:r>
              <a:rPr lang="ru-RU" sz="2400" smtClean="0">
                <a:solidFill>
                  <a:srgbClr val="FFFF99"/>
                </a:solidFill>
              </a:rPr>
              <a:t>– потенциал события, т. е. время в                                                                         днях, оставшееся до окончания                                                                         строительства.</a:t>
            </a:r>
          </a:p>
        </p:txBody>
      </p:sp>
      <p:sp>
        <p:nvSpPr>
          <p:cNvPr id="12291" name="Text Box 4"/>
          <p:cNvSpPr txBox="1">
            <a:spLocks noChangeArrowheads="1"/>
          </p:cNvSpPr>
          <p:nvPr/>
        </p:nvSpPr>
        <p:spPr bwMode="auto">
          <a:xfrm>
            <a:off x="592138" y="260350"/>
            <a:ext cx="55641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2000" i="1">
                <a:solidFill>
                  <a:srgbClr val="FFCCFF"/>
                </a:solidFill>
              </a:rPr>
              <a:t>1, 2, 3, 4 – номера секторов </a:t>
            </a:r>
          </a:p>
        </p:txBody>
      </p:sp>
      <p:sp>
        <p:nvSpPr>
          <p:cNvPr id="12292" name="Oval 5"/>
          <p:cNvSpPr>
            <a:spLocks noChangeArrowheads="1"/>
          </p:cNvSpPr>
          <p:nvPr/>
        </p:nvSpPr>
        <p:spPr bwMode="auto">
          <a:xfrm>
            <a:off x="539750" y="2133600"/>
            <a:ext cx="3527425" cy="3455988"/>
          </a:xfrm>
          <a:prstGeom prst="ellipse">
            <a:avLst/>
          </a:prstGeom>
          <a:solidFill>
            <a:srgbClr val="FFCCFF">
              <a:alpha val="36862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endParaRPr lang="ru-RU" altLang="ru-RU">
              <a:solidFill>
                <a:srgbClr val="FFFF99"/>
              </a:solidFill>
            </a:endParaRPr>
          </a:p>
        </p:txBody>
      </p:sp>
      <p:sp>
        <p:nvSpPr>
          <p:cNvPr id="12293" name="Line 6"/>
          <p:cNvSpPr>
            <a:spLocks noChangeShapeType="1"/>
          </p:cNvSpPr>
          <p:nvPr/>
        </p:nvSpPr>
        <p:spPr bwMode="auto">
          <a:xfrm>
            <a:off x="1116013" y="2636838"/>
            <a:ext cx="2447925" cy="2447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4" name="Line 7"/>
          <p:cNvSpPr>
            <a:spLocks noChangeShapeType="1"/>
          </p:cNvSpPr>
          <p:nvPr/>
        </p:nvSpPr>
        <p:spPr bwMode="auto">
          <a:xfrm flipV="1">
            <a:off x="971550" y="2636838"/>
            <a:ext cx="2592388" cy="2376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5" name="Text Box 8"/>
          <p:cNvSpPr txBox="1">
            <a:spLocks noChangeArrowheads="1"/>
          </p:cNvSpPr>
          <p:nvPr/>
        </p:nvSpPr>
        <p:spPr bwMode="auto">
          <a:xfrm>
            <a:off x="2051050" y="2420938"/>
            <a:ext cx="558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5400"/>
              <a:t>1</a:t>
            </a:r>
          </a:p>
        </p:txBody>
      </p:sp>
      <p:sp>
        <p:nvSpPr>
          <p:cNvPr id="12296" name="Text Box 9"/>
          <p:cNvSpPr txBox="1">
            <a:spLocks noChangeArrowheads="1"/>
          </p:cNvSpPr>
          <p:nvPr/>
        </p:nvSpPr>
        <p:spPr bwMode="auto">
          <a:xfrm>
            <a:off x="900113" y="3284538"/>
            <a:ext cx="558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5400"/>
              <a:t>3</a:t>
            </a:r>
          </a:p>
        </p:txBody>
      </p:sp>
      <p:sp>
        <p:nvSpPr>
          <p:cNvPr id="12297" name="Text Box 10"/>
          <p:cNvSpPr txBox="1">
            <a:spLocks noChangeArrowheads="1"/>
          </p:cNvSpPr>
          <p:nvPr/>
        </p:nvSpPr>
        <p:spPr bwMode="auto">
          <a:xfrm>
            <a:off x="3132138" y="3357563"/>
            <a:ext cx="558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5400"/>
              <a:t>4</a:t>
            </a:r>
          </a:p>
        </p:txBody>
      </p:sp>
      <p:sp>
        <p:nvSpPr>
          <p:cNvPr id="12298" name="Text Box 11"/>
          <p:cNvSpPr txBox="1">
            <a:spLocks noChangeArrowheads="1"/>
          </p:cNvSpPr>
          <p:nvPr/>
        </p:nvSpPr>
        <p:spPr bwMode="auto">
          <a:xfrm>
            <a:off x="2051050" y="4365625"/>
            <a:ext cx="558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540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86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3850" y="0"/>
            <a:ext cx="8540750" cy="765175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i="1" u="sng" smtClean="0"/>
              <a:t>ПРАВИЛА ПОСТРОЕНИЯ СЕТЕВОГО ГРАФИКА (СГ)</a:t>
            </a:r>
          </a:p>
        </p:txBody>
      </p:sp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539750" y="549275"/>
            <a:ext cx="54514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FFCCFF"/>
                </a:solidFill>
              </a:rPr>
              <a:t>1. Сетевой график </a:t>
            </a:r>
            <a:r>
              <a:rPr lang="ru-RU" altLang="ru-RU" u="sng">
                <a:solidFill>
                  <a:srgbClr val="FFCCFF"/>
                </a:solidFill>
              </a:rPr>
              <a:t>строится в масштабе времени.</a:t>
            </a:r>
            <a:endParaRPr lang="ru-RU" altLang="ru-RU">
              <a:solidFill>
                <a:srgbClr val="FFCCFF"/>
              </a:solidFill>
            </a:endParaRPr>
          </a:p>
          <a:p>
            <a:pPr eaLnBrk="1" hangingPunct="1"/>
            <a:r>
              <a:rPr lang="ru-RU" altLang="ru-RU">
                <a:solidFill>
                  <a:srgbClr val="FFCCFF"/>
                </a:solidFill>
              </a:rPr>
              <a:t>2. Все построения ведутся </a:t>
            </a:r>
            <a:r>
              <a:rPr lang="ru-RU" altLang="ru-RU" u="sng">
                <a:solidFill>
                  <a:srgbClr val="FFCCFF"/>
                </a:solidFill>
              </a:rPr>
              <a:t>слева направо</a:t>
            </a:r>
            <a:r>
              <a:rPr lang="ru-RU" altLang="ru-RU">
                <a:solidFill>
                  <a:srgbClr val="FFCCFF"/>
                </a:solidFill>
              </a:rPr>
              <a:t>.</a:t>
            </a:r>
          </a:p>
        </p:txBody>
      </p:sp>
      <p:sp>
        <p:nvSpPr>
          <p:cNvPr id="13316" name="Text Box 6"/>
          <p:cNvSpPr txBox="1">
            <a:spLocks noChangeArrowheads="1"/>
          </p:cNvSpPr>
          <p:nvPr/>
        </p:nvSpPr>
        <p:spPr bwMode="auto">
          <a:xfrm>
            <a:off x="628650" y="2349500"/>
            <a:ext cx="8515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FFCCFF"/>
                </a:solidFill>
              </a:rPr>
              <a:t>3. Из одного события может входить или выходить одна или несколько работ.</a:t>
            </a:r>
          </a:p>
        </p:txBody>
      </p:sp>
      <p:sp>
        <p:nvSpPr>
          <p:cNvPr id="13317" name="Text Box 7"/>
          <p:cNvSpPr txBox="1">
            <a:spLocks noChangeArrowheads="1"/>
          </p:cNvSpPr>
          <p:nvPr/>
        </p:nvSpPr>
        <p:spPr bwMode="auto">
          <a:xfrm>
            <a:off x="539750" y="3502025"/>
            <a:ext cx="6646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FFCCFF"/>
                </a:solidFill>
              </a:rPr>
              <a:t>4. При построении одного графика не должно быть тупиков!</a:t>
            </a:r>
          </a:p>
        </p:txBody>
      </p:sp>
      <p:sp>
        <p:nvSpPr>
          <p:cNvPr id="13318" name="Text Box 8"/>
          <p:cNvSpPr txBox="1">
            <a:spLocks noChangeArrowheads="1"/>
          </p:cNvSpPr>
          <p:nvPr/>
        </p:nvSpPr>
        <p:spPr bwMode="auto">
          <a:xfrm>
            <a:off x="539750" y="5876925"/>
            <a:ext cx="76930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FFCCFF"/>
                </a:solidFill>
              </a:rPr>
              <a:t>5. При построении сетевого графика работы не должны пересекаться</a:t>
            </a:r>
            <a:r>
              <a:rPr lang="ru-RU" altLang="ru-RU"/>
              <a:t>.</a:t>
            </a:r>
          </a:p>
        </p:txBody>
      </p:sp>
      <p:sp>
        <p:nvSpPr>
          <p:cNvPr id="13319" name="Text Box 9"/>
          <p:cNvSpPr txBox="1">
            <a:spLocks noChangeArrowheads="1"/>
          </p:cNvSpPr>
          <p:nvPr/>
        </p:nvSpPr>
        <p:spPr bwMode="auto">
          <a:xfrm>
            <a:off x="395288" y="6165850"/>
            <a:ext cx="81565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FFFF99"/>
                </a:solidFill>
              </a:rPr>
              <a:t> </a:t>
            </a:r>
            <a:r>
              <a:rPr lang="ru-RU" altLang="ru-RU" sz="1200">
                <a:solidFill>
                  <a:srgbClr val="FFFF99"/>
                </a:solidFill>
              </a:rPr>
              <a:t>Резерв времени = </a:t>
            </a:r>
            <a:r>
              <a:rPr lang="en-US" altLang="ru-RU" sz="1200">
                <a:solidFill>
                  <a:srgbClr val="FFFF99"/>
                </a:solidFill>
              </a:rPr>
              <a:t>II</a:t>
            </a:r>
            <a:r>
              <a:rPr lang="ru-RU" altLang="ru-RU" sz="1200">
                <a:solidFill>
                  <a:srgbClr val="FFFF99"/>
                </a:solidFill>
              </a:rPr>
              <a:t> (продолжительность строительства) – сумма левого и правого секторов (3+4)</a:t>
            </a:r>
          </a:p>
          <a:p>
            <a:pPr eaLnBrk="1" hangingPunct="1"/>
            <a:r>
              <a:rPr lang="ru-RU" altLang="ru-RU" sz="1200">
                <a:solidFill>
                  <a:srgbClr val="FFFF99"/>
                </a:solidFill>
              </a:rPr>
              <a:t>             На критическом пути резерв времени = 0</a:t>
            </a:r>
          </a:p>
        </p:txBody>
      </p:sp>
      <p:sp>
        <p:nvSpPr>
          <p:cNvPr id="13320" name="Oval 13"/>
          <p:cNvSpPr>
            <a:spLocks noChangeArrowheads="1"/>
          </p:cNvSpPr>
          <p:nvPr/>
        </p:nvSpPr>
        <p:spPr bwMode="auto">
          <a:xfrm>
            <a:off x="1403350" y="1198563"/>
            <a:ext cx="430213" cy="433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21" name="Oval 14"/>
          <p:cNvSpPr>
            <a:spLocks noChangeArrowheads="1"/>
          </p:cNvSpPr>
          <p:nvPr/>
        </p:nvSpPr>
        <p:spPr bwMode="auto">
          <a:xfrm>
            <a:off x="2843213" y="1198563"/>
            <a:ext cx="430212" cy="433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22" name="Oval 15"/>
          <p:cNvSpPr>
            <a:spLocks noChangeArrowheads="1"/>
          </p:cNvSpPr>
          <p:nvPr/>
        </p:nvSpPr>
        <p:spPr bwMode="auto">
          <a:xfrm>
            <a:off x="2268538" y="1917700"/>
            <a:ext cx="430212" cy="433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23" name="Line 16"/>
          <p:cNvSpPr>
            <a:spLocks noChangeShapeType="1"/>
          </p:cNvSpPr>
          <p:nvPr/>
        </p:nvSpPr>
        <p:spPr bwMode="auto">
          <a:xfrm>
            <a:off x="1835150" y="1414463"/>
            <a:ext cx="10080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4" name="Line 17"/>
          <p:cNvSpPr>
            <a:spLocks noChangeShapeType="1"/>
          </p:cNvSpPr>
          <p:nvPr/>
        </p:nvSpPr>
        <p:spPr bwMode="auto">
          <a:xfrm>
            <a:off x="3276600" y="1414463"/>
            <a:ext cx="1150938" cy="0"/>
          </a:xfrm>
          <a:prstGeom prst="line">
            <a:avLst/>
          </a:prstGeom>
          <a:noFill/>
          <a:ln w="9525">
            <a:solidFill>
              <a:srgbClr val="66FF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5" name="Line 18"/>
          <p:cNvSpPr>
            <a:spLocks noChangeShapeType="1"/>
          </p:cNvSpPr>
          <p:nvPr/>
        </p:nvSpPr>
        <p:spPr bwMode="auto">
          <a:xfrm>
            <a:off x="3203575" y="1557338"/>
            <a:ext cx="936625" cy="649287"/>
          </a:xfrm>
          <a:prstGeom prst="line">
            <a:avLst/>
          </a:prstGeom>
          <a:noFill/>
          <a:ln w="9525">
            <a:solidFill>
              <a:srgbClr val="66FF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6" name="Line 19"/>
          <p:cNvSpPr>
            <a:spLocks noChangeShapeType="1"/>
          </p:cNvSpPr>
          <p:nvPr/>
        </p:nvSpPr>
        <p:spPr bwMode="auto">
          <a:xfrm flipH="1">
            <a:off x="2627313" y="1557338"/>
            <a:ext cx="288925" cy="43338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7" name="Line 20"/>
          <p:cNvSpPr>
            <a:spLocks noChangeShapeType="1"/>
          </p:cNvSpPr>
          <p:nvPr/>
        </p:nvSpPr>
        <p:spPr bwMode="auto">
          <a:xfrm>
            <a:off x="2195513" y="1774825"/>
            <a:ext cx="647700" cy="6477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8" name="Line 21"/>
          <p:cNvSpPr>
            <a:spLocks noChangeShapeType="1"/>
          </p:cNvSpPr>
          <p:nvPr/>
        </p:nvSpPr>
        <p:spPr bwMode="auto">
          <a:xfrm flipV="1">
            <a:off x="2124075" y="1917700"/>
            <a:ext cx="792163" cy="4318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9" name="Text Box 22"/>
          <p:cNvSpPr txBox="1">
            <a:spLocks noChangeArrowheads="1"/>
          </p:cNvSpPr>
          <p:nvPr/>
        </p:nvSpPr>
        <p:spPr bwMode="auto">
          <a:xfrm>
            <a:off x="3492500" y="1414463"/>
            <a:ext cx="5683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66FF66"/>
                </a:solidFill>
              </a:rPr>
              <a:t>или</a:t>
            </a:r>
          </a:p>
        </p:txBody>
      </p:sp>
      <p:sp>
        <p:nvSpPr>
          <p:cNvPr id="13330" name="Text Box 23"/>
          <p:cNvSpPr txBox="1">
            <a:spLocks noChangeArrowheads="1"/>
          </p:cNvSpPr>
          <p:nvPr/>
        </p:nvSpPr>
        <p:spPr bwMode="auto">
          <a:xfrm>
            <a:off x="2608263" y="1933575"/>
            <a:ext cx="10017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FF3300"/>
                </a:solidFill>
              </a:rPr>
              <a:t>Нельзя!</a:t>
            </a:r>
          </a:p>
        </p:txBody>
      </p:sp>
      <p:sp>
        <p:nvSpPr>
          <p:cNvPr id="13331" name="Oval 24"/>
          <p:cNvSpPr>
            <a:spLocks noChangeArrowheads="1"/>
          </p:cNvSpPr>
          <p:nvPr/>
        </p:nvSpPr>
        <p:spPr bwMode="auto">
          <a:xfrm>
            <a:off x="2987675" y="2854325"/>
            <a:ext cx="430213" cy="433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32" name="Line 26"/>
          <p:cNvSpPr>
            <a:spLocks noChangeShapeType="1"/>
          </p:cNvSpPr>
          <p:nvPr/>
        </p:nvSpPr>
        <p:spPr bwMode="auto">
          <a:xfrm>
            <a:off x="1979613" y="3070225"/>
            <a:ext cx="1008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33" name="Line 27"/>
          <p:cNvSpPr>
            <a:spLocks noChangeShapeType="1"/>
          </p:cNvSpPr>
          <p:nvPr/>
        </p:nvSpPr>
        <p:spPr bwMode="auto">
          <a:xfrm>
            <a:off x="3419475" y="3070225"/>
            <a:ext cx="1081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34" name="Line 28"/>
          <p:cNvSpPr>
            <a:spLocks noChangeShapeType="1"/>
          </p:cNvSpPr>
          <p:nvPr/>
        </p:nvSpPr>
        <p:spPr bwMode="auto">
          <a:xfrm>
            <a:off x="3419475" y="3502025"/>
            <a:ext cx="1081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35" name="Line 29"/>
          <p:cNvSpPr>
            <a:spLocks noChangeShapeType="1"/>
          </p:cNvSpPr>
          <p:nvPr/>
        </p:nvSpPr>
        <p:spPr bwMode="auto">
          <a:xfrm>
            <a:off x="3419475" y="2709863"/>
            <a:ext cx="1081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36" name="Line 30"/>
          <p:cNvSpPr>
            <a:spLocks noChangeShapeType="1"/>
          </p:cNvSpPr>
          <p:nvPr/>
        </p:nvSpPr>
        <p:spPr bwMode="auto">
          <a:xfrm flipH="1" flipV="1">
            <a:off x="3276600" y="3286125"/>
            <a:ext cx="14287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37" name="Line 31"/>
          <p:cNvSpPr>
            <a:spLocks noChangeShapeType="1"/>
          </p:cNvSpPr>
          <p:nvPr/>
        </p:nvSpPr>
        <p:spPr bwMode="auto">
          <a:xfrm flipH="1">
            <a:off x="3276600" y="2709863"/>
            <a:ext cx="142875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38" name="Oval 32"/>
          <p:cNvSpPr>
            <a:spLocks noChangeArrowheads="1"/>
          </p:cNvSpPr>
          <p:nvPr/>
        </p:nvSpPr>
        <p:spPr bwMode="auto">
          <a:xfrm>
            <a:off x="5580063" y="5013325"/>
            <a:ext cx="430212" cy="433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39" name="Oval 33"/>
          <p:cNvSpPr>
            <a:spLocks noChangeArrowheads="1"/>
          </p:cNvSpPr>
          <p:nvPr/>
        </p:nvSpPr>
        <p:spPr bwMode="auto">
          <a:xfrm>
            <a:off x="4500563" y="5013325"/>
            <a:ext cx="430212" cy="433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40" name="Oval 34"/>
          <p:cNvSpPr>
            <a:spLocks noChangeArrowheads="1"/>
          </p:cNvSpPr>
          <p:nvPr/>
        </p:nvSpPr>
        <p:spPr bwMode="auto">
          <a:xfrm>
            <a:off x="2051050" y="4221163"/>
            <a:ext cx="430213" cy="433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41" name="Oval 35"/>
          <p:cNvSpPr>
            <a:spLocks noChangeArrowheads="1"/>
          </p:cNvSpPr>
          <p:nvPr/>
        </p:nvSpPr>
        <p:spPr bwMode="auto">
          <a:xfrm>
            <a:off x="6588125" y="4221163"/>
            <a:ext cx="430213" cy="433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42" name="Oval 36"/>
          <p:cNvSpPr>
            <a:spLocks noChangeArrowheads="1"/>
          </p:cNvSpPr>
          <p:nvPr/>
        </p:nvSpPr>
        <p:spPr bwMode="auto">
          <a:xfrm>
            <a:off x="2051050" y="5013325"/>
            <a:ext cx="430213" cy="433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43" name="Oval 37"/>
          <p:cNvSpPr>
            <a:spLocks noChangeArrowheads="1"/>
          </p:cNvSpPr>
          <p:nvPr/>
        </p:nvSpPr>
        <p:spPr bwMode="auto">
          <a:xfrm>
            <a:off x="1116013" y="5013325"/>
            <a:ext cx="430212" cy="433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44" name="Oval 38"/>
          <p:cNvSpPr>
            <a:spLocks noChangeArrowheads="1"/>
          </p:cNvSpPr>
          <p:nvPr/>
        </p:nvSpPr>
        <p:spPr bwMode="auto">
          <a:xfrm>
            <a:off x="179388" y="5013325"/>
            <a:ext cx="430212" cy="433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45" name="Oval 39"/>
          <p:cNvSpPr>
            <a:spLocks noChangeArrowheads="1"/>
          </p:cNvSpPr>
          <p:nvPr/>
        </p:nvSpPr>
        <p:spPr bwMode="auto">
          <a:xfrm>
            <a:off x="6588125" y="5013325"/>
            <a:ext cx="430213" cy="433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46" name="Line 40"/>
          <p:cNvSpPr>
            <a:spLocks noChangeShapeType="1"/>
          </p:cNvSpPr>
          <p:nvPr/>
        </p:nvSpPr>
        <p:spPr bwMode="auto">
          <a:xfrm>
            <a:off x="611188" y="522922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47" name="Line 41"/>
          <p:cNvSpPr>
            <a:spLocks noChangeShapeType="1"/>
          </p:cNvSpPr>
          <p:nvPr/>
        </p:nvSpPr>
        <p:spPr bwMode="auto">
          <a:xfrm>
            <a:off x="1547813" y="5229225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48" name="Line 42"/>
          <p:cNvSpPr>
            <a:spLocks noChangeShapeType="1"/>
          </p:cNvSpPr>
          <p:nvPr/>
        </p:nvSpPr>
        <p:spPr bwMode="auto">
          <a:xfrm flipH="1">
            <a:off x="1763713" y="4437063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49" name="Line 43"/>
          <p:cNvSpPr>
            <a:spLocks noChangeShapeType="1"/>
          </p:cNvSpPr>
          <p:nvPr/>
        </p:nvSpPr>
        <p:spPr bwMode="auto">
          <a:xfrm flipH="1">
            <a:off x="1403350" y="4437063"/>
            <a:ext cx="360363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50" name="Line 44"/>
          <p:cNvSpPr>
            <a:spLocks noChangeShapeType="1"/>
          </p:cNvSpPr>
          <p:nvPr/>
        </p:nvSpPr>
        <p:spPr bwMode="auto">
          <a:xfrm>
            <a:off x="4932363" y="5229225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51" name="Line 45"/>
          <p:cNvSpPr>
            <a:spLocks noChangeShapeType="1"/>
          </p:cNvSpPr>
          <p:nvPr/>
        </p:nvSpPr>
        <p:spPr bwMode="auto">
          <a:xfrm>
            <a:off x="6011863" y="5229225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52" name="Line 46"/>
          <p:cNvSpPr>
            <a:spLocks noChangeShapeType="1"/>
          </p:cNvSpPr>
          <p:nvPr/>
        </p:nvSpPr>
        <p:spPr bwMode="auto">
          <a:xfrm flipH="1">
            <a:off x="6084888" y="4437063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53" name="Line 47"/>
          <p:cNvSpPr>
            <a:spLocks noChangeShapeType="1"/>
          </p:cNvSpPr>
          <p:nvPr/>
        </p:nvSpPr>
        <p:spPr bwMode="auto">
          <a:xfrm flipH="1">
            <a:off x="5867400" y="4437063"/>
            <a:ext cx="217488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54" name="Line 48"/>
          <p:cNvSpPr>
            <a:spLocks noChangeShapeType="1"/>
          </p:cNvSpPr>
          <p:nvPr/>
        </p:nvSpPr>
        <p:spPr bwMode="auto">
          <a:xfrm>
            <a:off x="6804025" y="4652963"/>
            <a:ext cx="0" cy="360362"/>
          </a:xfrm>
          <a:prstGeom prst="line">
            <a:avLst/>
          </a:prstGeom>
          <a:noFill/>
          <a:ln w="9525">
            <a:solidFill>
              <a:srgbClr val="66FF66"/>
            </a:solidFill>
            <a:prstDash val="lg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55" name="Text Box 49"/>
          <p:cNvSpPr txBox="1">
            <a:spLocks noChangeArrowheads="1"/>
          </p:cNvSpPr>
          <p:nvPr/>
        </p:nvSpPr>
        <p:spPr bwMode="auto">
          <a:xfrm>
            <a:off x="2339975" y="4652963"/>
            <a:ext cx="17113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FF3300"/>
                </a:solidFill>
              </a:rPr>
              <a:t>-неправильно!</a:t>
            </a:r>
          </a:p>
        </p:txBody>
      </p:sp>
      <p:sp>
        <p:nvSpPr>
          <p:cNvPr id="13356" name="Text Box 50"/>
          <p:cNvSpPr txBox="1">
            <a:spLocks noChangeArrowheads="1"/>
          </p:cNvSpPr>
          <p:nvPr/>
        </p:nvSpPr>
        <p:spPr bwMode="auto">
          <a:xfrm>
            <a:off x="6856413" y="4595813"/>
            <a:ext cx="14620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66FF66"/>
                </a:solidFill>
              </a:rPr>
              <a:t>-правильно!</a:t>
            </a:r>
          </a:p>
        </p:txBody>
      </p:sp>
    </p:spTree>
    <p:extLst>
      <p:ext uri="{BB962C8B-B14F-4D97-AF65-F5344CB8AC3E}">
        <p14:creationId xmlns:p14="http://schemas.microsoft.com/office/powerpoint/2010/main" val="68816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2"/>
          <p:cNvSpPr>
            <a:spLocks noChangeArrowheads="1"/>
          </p:cNvSpPr>
          <p:nvPr/>
        </p:nvSpPr>
        <p:spPr bwMode="auto">
          <a:xfrm>
            <a:off x="611188" y="873125"/>
            <a:ext cx="2232025" cy="288925"/>
          </a:xfrm>
          <a:prstGeom prst="rect">
            <a:avLst/>
          </a:prstGeom>
          <a:solidFill>
            <a:srgbClr val="CC9900">
              <a:alpha val="6784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39" name="Rectangle 13"/>
          <p:cNvSpPr>
            <a:spLocks noChangeArrowheads="1"/>
          </p:cNvSpPr>
          <p:nvPr/>
        </p:nvSpPr>
        <p:spPr bwMode="auto">
          <a:xfrm>
            <a:off x="611188" y="1341438"/>
            <a:ext cx="2232025" cy="287337"/>
          </a:xfrm>
          <a:prstGeom prst="rect">
            <a:avLst/>
          </a:prstGeom>
          <a:solidFill>
            <a:srgbClr val="CC9900">
              <a:alpha val="5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40" name="Rectangle 14"/>
          <p:cNvSpPr>
            <a:spLocks noChangeArrowheads="1"/>
          </p:cNvSpPr>
          <p:nvPr/>
        </p:nvSpPr>
        <p:spPr bwMode="auto">
          <a:xfrm>
            <a:off x="611188" y="1773238"/>
            <a:ext cx="2232025" cy="287337"/>
          </a:xfrm>
          <a:prstGeom prst="rect">
            <a:avLst/>
          </a:prstGeom>
          <a:solidFill>
            <a:srgbClr val="CC9900">
              <a:alpha val="5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41" name="Rectangle 15"/>
          <p:cNvSpPr>
            <a:spLocks noChangeArrowheads="1"/>
          </p:cNvSpPr>
          <p:nvPr/>
        </p:nvSpPr>
        <p:spPr bwMode="auto">
          <a:xfrm>
            <a:off x="684213" y="944563"/>
            <a:ext cx="2087562" cy="144462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42" name="Rectangle 16"/>
          <p:cNvSpPr>
            <a:spLocks noChangeArrowheads="1"/>
          </p:cNvSpPr>
          <p:nvPr/>
        </p:nvSpPr>
        <p:spPr bwMode="auto">
          <a:xfrm>
            <a:off x="684213" y="1412875"/>
            <a:ext cx="2087562" cy="144463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43" name="Rectangle 17"/>
          <p:cNvSpPr>
            <a:spLocks noChangeArrowheads="1"/>
          </p:cNvSpPr>
          <p:nvPr/>
        </p:nvSpPr>
        <p:spPr bwMode="auto">
          <a:xfrm>
            <a:off x="684213" y="1844675"/>
            <a:ext cx="2087562" cy="144463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44" name="Oval 18"/>
          <p:cNvSpPr>
            <a:spLocks noChangeArrowheads="1"/>
          </p:cNvSpPr>
          <p:nvPr/>
        </p:nvSpPr>
        <p:spPr bwMode="auto">
          <a:xfrm>
            <a:off x="755650" y="2276475"/>
            <a:ext cx="144463" cy="142875"/>
          </a:xfrm>
          <a:prstGeom prst="ellipse">
            <a:avLst/>
          </a:prstGeom>
          <a:solidFill>
            <a:srgbClr val="D7E4A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8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4345" name="Oval 19"/>
          <p:cNvSpPr>
            <a:spLocks noChangeArrowheads="1"/>
          </p:cNvSpPr>
          <p:nvPr/>
        </p:nvSpPr>
        <p:spPr bwMode="auto">
          <a:xfrm>
            <a:off x="1116013" y="2276475"/>
            <a:ext cx="144462" cy="142875"/>
          </a:xfrm>
          <a:prstGeom prst="ellipse">
            <a:avLst/>
          </a:prstGeom>
          <a:solidFill>
            <a:srgbClr val="D7E4A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8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4346" name="Oval 20"/>
          <p:cNvSpPr>
            <a:spLocks noChangeArrowheads="1"/>
          </p:cNvSpPr>
          <p:nvPr/>
        </p:nvSpPr>
        <p:spPr bwMode="auto">
          <a:xfrm>
            <a:off x="1476375" y="2276475"/>
            <a:ext cx="144463" cy="142875"/>
          </a:xfrm>
          <a:prstGeom prst="ellipse">
            <a:avLst/>
          </a:prstGeom>
          <a:solidFill>
            <a:srgbClr val="D7E4A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8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4347" name="Oval 21"/>
          <p:cNvSpPr>
            <a:spLocks noChangeArrowheads="1"/>
          </p:cNvSpPr>
          <p:nvPr/>
        </p:nvSpPr>
        <p:spPr bwMode="auto">
          <a:xfrm>
            <a:off x="1835150" y="2276475"/>
            <a:ext cx="144463" cy="142875"/>
          </a:xfrm>
          <a:prstGeom prst="ellipse">
            <a:avLst/>
          </a:prstGeom>
          <a:solidFill>
            <a:srgbClr val="D7E4A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8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4348" name="Oval 22"/>
          <p:cNvSpPr>
            <a:spLocks noChangeArrowheads="1"/>
          </p:cNvSpPr>
          <p:nvPr/>
        </p:nvSpPr>
        <p:spPr bwMode="auto">
          <a:xfrm>
            <a:off x="2555875" y="2276475"/>
            <a:ext cx="144463" cy="142875"/>
          </a:xfrm>
          <a:prstGeom prst="ellipse">
            <a:avLst/>
          </a:prstGeom>
          <a:solidFill>
            <a:srgbClr val="D7E4A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800">
                <a:solidFill>
                  <a:srgbClr val="000000"/>
                </a:solidFill>
              </a:rPr>
              <a:t>6</a:t>
            </a:r>
          </a:p>
        </p:txBody>
      </p:sp>
      <p:sp>
        <p:nvSpPr>
          <p:cNvPr id="14349" name="Oval 23"/>
          <p:cNvSpPr>
            <a:spLocks noChangeArrowheads="1"/>
          </p:cNvSpPr>
          <p:nvPr/>
        </p:nvSpPr>
        <p:spPr bwMode="auto">
          <a:xfrm>
            <a:off x="2195513" y="2276475"/>
            <a:ext cx="144462" cy="142875"/>
          </a:xfrm>
          <a:prstGeom prst="ellipse">
            <a:avLst/>
          </a:prstGeom>
          <a:solidFill>
            <a:srgbClr val="D7E4A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800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14350" name="Line 25"/>
          <p:cNvSpPr>
            <a:spLocks noChangeShapeType="1"/>
          </p:cNvSpPr>
          <p:nvPr/>
        </p:nvSpPr>
        <p:spPr bwMode="auto">
          <a:xfrm flipV="1">
            <a:off x="827088" y="836613"/>
            <a:ext cx="0" cy="1439862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1" name="Line 26"/>
          <p:cNvSpPr>
            <a:spLocks noChangeShapeType="1"/>
          </p:cNvSpPr>
          <p:nvPr/>
        </p:nvSpPr>
        <p:spPr bwMode="auto">
          <a:xfrm flipV="1">
            <a:off x="1187450" y="836613"/>
            <a:ext cx="0" cy="1439862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2" name="Line 27"/>
          <p:cNvSpPr>
            <a:spLocks noChangeShapeType="1"/>
          </p:cNvSpPr>
          <p:nvPr/>
        </p:nvSpPr>
        <p:spPr bwMode="auto">
          <a:xfrm flipV="1">
            <a:off x="1547813" y="836613"/>
            <a:ext cx="0" cy="1439862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3" name="Line 28"/>
          <p:cNvSpPr>
            <a:spLocks noChangeShapeType="1"/>
          </p:cNvSpPr>
          <p:nvPr/>
        </p:nvSpPr>
        <p:spPr bwMode="auto">
          <a:xfrm flipV="1">
            <a:off x="1908175" y="836613"/>
            <a:ext cx="0" cy="1439862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4" name="Line 29"/>
          <p:cNvSpPr>
            <a:spLocks noChangeShapeType="1"/>
          </p:cNvSpPr>
          <p:nvPr/>
        </p:nvSpPr>
        <p:spPr bwMode="auto">
          <a:xfrm flipV="1">
            <a:off x="2268538" y="836613"/>
            <a:ext cx="0" cy="1439862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5" name="Line 30"/>
          <p:cNvSpPr>
            <a:spLocks noChangeShapeType="1"/>
          </p:cNvSpPr>
          <p:nvPr/>
        </p:nvSpPr>
        <p:spPr bwMode="auto">
          <a:xfrm flipV="1">
            <a:off x="2627313" y="836613"/>
            <a:ext cx="0" cy="1439862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6" name="Oval 31"/>
          <p:cNvSpPr>
            <a:spLocks noChangeArrowheads="1"/>
          </p:cNvSpPr>
          <p:nvPr/>
        </p:nvSpPr>
        <p:spPr bwMode="auto">
          <a:xfrm>
            <a:off x="215900" y="1844675"/>
            <a:ext cx="144463" cy="142875"/>
          </a:xfrm>
          <a:prstGeom prst="ellipse">
            <a:avLst/>
          </a:prstGeom>
          <a:solidFill>
            <a:srgbClr val="D7E4A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800">
                <a:solidFill>
                  <a:srgbClr val="000000"/>
                </a:solidFill>
              </a:rPr>
              <a:t>А</a:t>
            </a:r>
          </a:p>
        </p:txBody>
      </p:sp>
      <p:sp>
        <p:nvSpPr>
          <p:cNvPr id="14357" name="Oval 32"/>
          <p:cNvSpPr>
            <a:spLocks noChangeArrowheads="1"/>
          </p:cNvSpPr>
          <p:nvPr/>
        </p:nvSpPr>
        <p:spPr bwMode="auto">
          <a:xfrm>
            <a:off x="215900" y="1412875"/>
            <a:ext cx="144463" cy="142875"/>
          </a:xfrm>
          <a:prstGeom prst="ellipse">
            <a:avLst/>
          </a:prstGeom>
          <a:solidFill>
            <a:srgbClr val="D7E4A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800">
                <a:solidFill>
                  <a:srgbClr val="000000"/>
                </a:solidFill>
              </a:rPr>
              <a:t>Б</a:t>
            </a:r>
          </a:p>
        </p:txBody>
      </p:sp>
      <p:sp>
        <p:nvSpPr>
          <p:cNvPr id="14358" name="Oval 33"/>
          <p:cNvSpPr>
            <a:spLocks noChangeArrowheads="1"/>
          </p:cNvSpPr>
          <p:nvPr/>
        </p:nvSpPr>
        <p:spPr bwMode="auto">
          <a:xfrm>
            <a:off x="215900" y="944563"/>
            <a:ext cx="144463" cy="142875"/>
          </a:xfrm>
          <a:prstGeom prst="ellipse">
            <a:avLst/>
          </a:prstGeom>
          <a:solidFill>
            <a:srgbClr val="D7E4A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800">
                <a:solidFill>
                  <a:srgbClr val="000000"/>
                </a:solidFill>
              </a:rPr>
              <a:t>В</a:t>
            </a:r>
          </a:p>
        </p:txBody>
      </p:sp>
      <p:sp>
        <p:nvSpPr>
          <p:cNvPr id="14359" name="Line 34"/>
          <p:cNvSpPr>
            <a:spLocks noChangeShapeType="1"/>
          </p:cNvSpPr>
          <p:nvPr/>
        </p:nvSpPr>
        <p:spPr bwMode="auto">
          <a:xfrm>
            <a:off x="358775" y="1916113"/>
            <a:ext cx="259238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60" name="Line 35"/>
          <p:cNvSpPr>
            <a:spLocks noChangeShapeType="1"/>
          </p:cNvSpPr>
          <p:nvPr/>
        </p:nvSpPr>
        <p:spPr bwMode="auto">
          <a:xfrm>
            <a:off x="358775" y="1484313"/>
            <a:ext cx="259238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61" name="Line 36"/>
          <p:cNvSpPr>
            <a:spLocks noChangeShapeType="1"/>
          </p:cNvSpPr>
          <p:nvPr/>
        </p:nvSpPr>
        <p:spPr bwMode="auto">
          <a:xfrm>
            <a:off x="358775" y="1016000"/>
            <a:ext cx="259238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62" name="Text Box 37"/>
          <p:cNvSpPr txBox="1">
            <a:spLocks noChangeArrowheads="1"/>
          </p:cNvSpPr>
          <p:nvPr/>
        </p:nvSpPr>
        <p:spPr bwMode="auto">
          <a:xfrm>
            <a:off x="792163" y="2024063"/>
            <a:ext cx="4064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6000</a:t>
            </a:r>
          </a:p>
        </p:txBody>
      </p:sp>
      <p:sp>
        <p:nvSpPr>
          <p:cNvPr id="14363" name="Text Box 38"/>
          <p:cNvSpPr txBox="1">
            <a:spLocks noChangeArrowheads="1"/>
          </p:cNvSpPr>
          <p:nvPr/>
        </p:nvSpPr>
        <p:spPr bwMode="auto">
          <a:xfrm>
            <a:off x="1511300" y="2024063"/>
            <a:ext cx="4064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6000</a:t>
            </a:r>
          </a:p>
        </p:txBody>
      </p:sp>
      <p:sp>
        <p:nvSpPr>
          <p:cNvPr id="14364" name="Text Box 39"/>
          <p:cNvSpPr txBox="1">
            <a:spLocks noChangeArrowheads="1"/>
          </p:cNvSpPr>
          <p:nvPr/>
        </p:nvSpPr>
        <p:spPr bwMode="auto">
          <a:xfrm>
            <a:off x="1150938" y="2024063"/>
            <a:ext cx="4064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6000</a:t>
            </a:r>
          </a:p>
        </p:txBody>
      </p:sp>
      <p:sp>
        <p:nvSpPr>
          <p:cNvPr id="14365" name="Text Box 40"/>
          <p:cNvSpPr txBox="1">
            <a:spLocks noChangeArrowheads="1"/>
          </p:cNvSpPr>
          <p:nvPr/>
        </p:nvSpPr>
        <p:spPr bwMode="auto">
          <a:xfrm>
            <a:off x="1871663" y="2024063"/>
            <a:ext cx="4064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6000</a:t>
            </a:r>
          </a:p>
        </p:txBody>
      </p:sp>
      <p:sp>
        <p:nvSpPr>
          <p:cNvPr id="14366" name="Text Box 41"/>
          <p:cNvSpPr txBox="1">
            <a:spLocks noChangeArrowheads="1"/>
          </p:cNvSpPr>
          <p:nvPr/>
        </p:nvSpPr>
        <p:spPr bwMode="auto">
          <a:xfrm>
            <a:off x="2232025" y="2024063"/>
            <a:ext cx="4064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6000</a:t>
            </a:r>
          </a:p>
        </p:txBody>
      </p:sp>
      <p:sp>
        <p:nvSpPr>
          <p:cNvPr id="14367" name="Text Box 42"/>
          <p:cNvSpPr txBox="1">
            <a:spLocks noChangeArrowheads="1"/>
          </p:cNvSpPr>
          <p:nvPr/>
        </p:nvSpPr>
        <p:spPr bwMode="auto">
          <a:xfrm rot="-5400000">
            <a:off x="163513" y="1608138"/>
            <a:ext cx="461962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18000</a:t>
            </a:r>
          </a:p>
        </p:txBody>
      </p:sp>
      <p:sp>
        <p:nvSpPr>
          <p:cNvPr id="14368" name="Text Box 43"/>
          <p:cNvSpPr txBox="1">
            <a:spLocks noChangeArrowheads="1"/>
          </p:cNvSpPr>
          <p:nvPr/>
        </p:nvSpPr>
        <p:spPr bwMode="auto">
          <a:xfrm rot="-5400000">
            <a:off x="163512" y="1104901"/>
            <a:ext cx="46196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18000</a:t>
            </a:r>
          </a:p>
        </p:txBody>
      </p:sp>
      <p:sp>
        <p:nvSpPr>
          <p:cNvPr id="14369" name="Line 44"/>
          <p:cNvSpPr>
            <a:spLocks noChangeShapeType="1"/>
          </p:cNvSpPr>
          <p:nvPr/>
        </p:nvSpPr>
        <p:spPr bwMode="auto">
          <a:xfrm>
            <a:off x="827088" y="220503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sm" len="med"/>
            <a:tailEnd type="stealth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70" name="Line 45"/>
          <p:cNvSpPr>
            <a:spLocks noChangeShapeType="1"/>
          </p:cNvSpPr>
          <p:nvPr/>
        </p:nvSpPr>
        <p:spPr bwMode="auto">
          <a:xfrm>
            <a:off x="1187450" y="220503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sm" len="med"/>
            <a:tailEnd type="stealth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71" name="Line 46"/>
          <p:cNvSpPr>
            <a:spLocks noChangeShapeType="1"/>
          </p:cNvSpPr>
          <p:nvPr/>
        </p:nvSpPr>
        <p:spPr bwMode="auto">
          <a:xfrm>
            <a:off x="1547813" y="220503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sm" len="med"/>
            <a:tailEnd type="stealth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72" name="Line 47"/>
          <p:cNvSpPr>
            <a:spLocks noChangeShapeType="1"/>
          </p:cNvSpPr>
          <p:nvPr/>
        </p:nvSpPr>
        <p:spPr bwMode="auto">
          <a:xfrm>
            <a:off x="1908175" y="220503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sm" len="med"/>
            <a:tailEnd type="stealth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73" name="Line 48"/>
          <p:cNvSpPr>
            <a:spLocks noChangeShapeType="1"/>
          </p:cNvSpPr>
          <p:nvPr/>
        </p:nvSpPr>
        <p:spPr bwMode="auto">
          <a:xfrm>
            <a:off x="2268538" y="2205038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sm" len="med"/>
            <a:tailEnd type="stealth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74" name="Line 49"/>
          <p:cNvSpPr>
            <a:spLocks noChangeShapeType="1"/>
          </p:cNvSpPr>
          <p:nvPr/>
        </p:nvSpPr>
        <p:spPr bwMode="auto">
          <a:xfrm>
            <a:off x="468313" y="101600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sm" len="med"/>
            <a:tailEnd type="stealth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75" name="Line 50"/>
          <p:cNvSpPr>
            <a:spLocks noChangeShapeType="1"/>
          </p:cNvSpPr>
          <p:nvPr/>
        </p:nvSpPr>
        <p:spPr bwMode="auto">
          <a:xfrm>
            <a:off x="468313" y="148431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sm" len="med"/>
            <a:tailEnd type="stealth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9859" name="Text Box 51"/>
          <p:cNvSpPr txBox="1">
            <a:spLocks noChangeArrowheads="1"/>
          </p:cNvSpPr>
          <p:nvPr/>
        </p:nvSpPr>
        <p:spPr bwMode="auto">
          <a:xfrm>
            <a:off x="1439863" y="152400"/>
            <a:ext cx="6335712" cy="4381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ru-RU" sz="2000" b="1" i="1" u="sng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ПРИМЕР ПОСТРОЕНИЯ СЕТЕВОГО ГРАФИКА</a:t>
            </a:r>
            <a:endParaRPr lang="ru-RU" sz="2000" i="1" u="sng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4377" name="Text Box 52"/>
          <p:cNvSpPr txBox="1">
            <a:spLocks noChangeArrowheads="1"/>
          </p:cNvSpPr>
          <p:nvPr/>
        </p:nvSpPr>
        <p:spPr bwMode="auto">
          <a:xfrm>
            <a:off x="3419475" y="692150"/>
            <a:ext cx="5456238" cy="173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1200" b="1" i="1" u="sng">
                <a:solidFill>
                  <a:srgbClr val="FFCCFF"/>
                </a:solidFill>
              </a:rPr>
              <a:t>1-2-5-8</a:t>
            </a:r>
            <a:r>
              <a:rPr lang="ru-RU" altLang="ru-RU" sz="1200" b="1" i="1">
                <a:solidFill>
                  <a:srgbClr val="FFCCFF"/>
                </a:solidFill>
              </a:rPr>
              <a:t> –критический путь, обозначающийся жирной линией или цветом и являющийся наиболее длинным по продолжительности.</a:t>
            </a:r>
          </a:p>
          <a:p>
            <a:pPr eaLnBrk="1" hangingPunct="1"/>
            <a:endParaRPr lang="ru-RU" altLang="ru-RU" sz="1200" b="1" i="1">
              <a:solidFill>
                <a:srgbClr val="FFCCFF"/>
              </a:solidFill>
            </a:endParaRPr>
          </a:p>
          <a:p>
            <a:pPr eaLnBrk="1" hangingPunct="1"/>
            <a:r>
              <a:rPr lang="ru-RU" altLang="ru-RU" sz="1200" b="1" i="1">
                <a:solidFill>
                  <a:srgbClr val="FFCCFF"/>
                </a:solidFill>
              </a:rPr>
              <a:t>Работы, лежащие на критическом пути, называются </a:t>
            </a:r>
            <a:r>
              <a:rPr lang="ru-RU" altLang="ru-RU" sz="1200" b="1" i="1" u="sng">
                <a:solidFill>
                  <a:srgbClr val="FFCCFF"/>
                </a:solidFill>
              </a:rPr>
              <a:t>критическими.</a:t>
            </a:r>
            <a:r>
              <a:rPr lang="ru-RU" altLang="ru-RU" sz="1200" b="1" i="1">
                <a:solidFill>
                  <a:srgbClr val="FFCCFF"/>
                </a:solidFill>
              </a:rPr>
              <a:t> Критический путь определяет продолжительность строительства объекта. Чтоб изменить срок строительства, необходимо изменить продолжительность работ, лежащих на критическом пути.</a:t>
            </a:r>
          </a:p>
        </p:txBody>
      </p:sp>
      <p:graphicFrame>
        <p:nvGraphicFramePr>
          <p:cNvPr id="119938" name="Group 130"/>
          <p:cNvGraphicFramePr>
            <a:graphicFrameLocks noGrp="1"/>
          </p:cNvGraphicFramePr>
          <p:nvPr>
            <p:ph/>
          </p:nvPr>
        </p:nvGraphicFramePr>
        <p:xfrm>
          <a:off x="71438" y="2528888"/>
          <a:ext cx="8783637" cy="250825"/>
        </p:xfrm>
        <a:graphic>
          <a:graphicData uri="http://schemas.openxmlformats.org/drawingml/2006/table">
            <a:tbl>
              <a:tblPr/>
              <a:tblGrid>
                <a:gridCol w="571500"/>
                <a:gridCol w="358775"/>
                <a:gridCol w="355600"/>
                <a:gridCol w="358775"/>
                <a:gridCol w="355600"/>
                <a:gridCol w="358775"/>
                <a:gridCol w="355600"/>
                <a:gridCol w="357187"/>
                <a:gridCol w="357188"/>
                <a:gridCol w="358775"/>
                <a:gridCol w="355600"/>
                <a:gridCol w="357187"/>
                <a:gridCol w="355600"/>
                <a:gridCol w="357188"/>
                <a:gridCol w="357187"/>
                <a:gridCol w="357188"/>
                <a:gridCol w="357187"/>
                <a:gridCol w="357188"/>
                <a:gridCol w="357187"/>
                <a:gridCol w="355600"/>
                <a:gridCol w="358775"/>
                <a:gridCol w="357188"/>
                <a:gridCol w="357187"/>
                <a:gridCol w="355600"/>
              </a:tblGrid>
              <a:tr h="250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№дня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430" name="Line 131"/>
          <p:cNvSpPr>
            <a:spLocks noChangeShapeType="1"/>
          </p:cNvSpPr>
          <p:nvPr/>
        </p:nvSpPr>
        <p:spPr bwMode="auto">
          <a:xfrm>
            <a:off x="647700" y="2781300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31" name="AutoShape 132"/>
          <p:cNvSpPr>
            <a:spLocks noChangeArrowheads="1"/>
          </p:cNvSpPr>
          <p:nvPr/>
        </p:nvSpPr>
        <p:spPr bwMode="auto">
          <a:xfrm>
            <a:off x="431800" y="3068638"/>
            <a:ext cx="431800" cy="576262"/>
          </a:xfrm>
          <a:prstGeom prst="diamo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endParaRPr lang="ru-RU" altLang="ru-RU" sz="800"/>
          </a:p>
        </p:txBody>
      </p:sp>
      <p:sp>
        <p:nvSpPr>
          <p:cNvPr id="14432" name="Line 136"/>
          <p:cNvSpPr>
            <a:spLocks noChangeShapeType="1"/>
          </p:cNvSpPr>
          <p:nvPr/>
        </p:nvSpPr>
        <p:spPr bwMode="auto">
          <a:xfrm>
            <a:off x="1368425" y="2781300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33" name="Oval 137"/>
          <p:cNvSpPr>
            <a:spLocks noChangeArrowheads="1"/>
          </p:cNvSpPr>
          <p:nvPr/>
        </p:nvSpPr>
        <p:spPr bwMode="auto">
          <a:xfrm>
            <a:off x="1150938" y="3141663"/>
            <a:ext cx="431800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434" name="Line 138"/>
          <p:cNvSpPr>
            <a:spLocks noChangeShapeType="1"/>
          </p:cNvSpPr>
          <p:nvPr/>
        </p:nvSpPr>
        <p:spPr bwMode="auto">
          <a:xfrm>
            <a:off x="863600" y="3357563"/>
            <a:ext cx="287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35" name="Line 140"/>
          <p:cNvSpPr>
            <a:spLocks noChangeShapeType="1"/>
          </p:cNvSpPr>
          <p:nvPr/>
        </p:nvSpPr>
        <p:spPr bwMode="auto">
          <a:xfrm>
            <a:off x="1584325" y="3357563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36" name="Oval 141"/>
          <p:cNvSpPr>
            <a:spLocks noChangeArrowheads="1"/>
          </p:cNvSpPr>
          <p:nvPr/>
        </p:nvSpPr>
        <p:spPr bwMode="auto">
          <a:xfrm>
            <a:off x="2232025" y="3141663"/>
            <a:ext cx="431800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437" name="Line 142"/>
          <p:cNvSpPr>
            <a:spLocks noChangeShapeType="1"/>
          </p:cNvSpPr>
          <p:nvPr/>
        </p:nvSpPr>
        <p:spPr bwMode="auto">
          <a:xfrm>
            <a:off x="2447925" y="2781300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38" name="Oval 143"/>
          <p:cNvSpPr>
            <a:spLocks noChangeArrowheads="1"/>
          </p:cNvSpPr>
          <p:nvPr/>
        </p:nvSpPr>
        <p:spPr bwMode="auto">
          <a:xfrm>
            <a:off x="2916238" y="3141663"/>
            <a:ext cx="431800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439" name="Line 144"/>
          <p:cNvSpPr>
            <a:spLocks noChangeShapeType="1"/>
          </p:cNvSpPr>
          <p:nvPr/>
        </p:nvSpPr>
        <p:spPr bwMode="auto">
          <a:xfrm>
            <a:off x="3132138" y="2781300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40" name="Line 145"/>
          <p:cNvSpPr>
            <a:spLocks noChangeShapeType="1"/>
          </p:cNvSpPr>
          <p:nvPr/>
        </p:nvSpPr>
        <p:spPr bwMode="auto">
          <a:xfrm>
            <a:off x="2663825" y="3357563"/>
            <a:ext cx="2524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41" name="Oval 146"/>
          <p:cNvSpPr>
            <a:spLocks noChangeArrowheads="1"/>
          </p:cNvSpPr>
          <p:nvPr/>
        </p:nvSpPr>
        <p:spPr bwMode="auto">
          <a:xfrm>
            <a:off x="2916238" y="3933825"/>
            <a:ext cx="431800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endParaRPr lang="ru-RU" altLang="ru-RU"/>
          </a:p>
        </p:txBody>
      </p:sp>
      <p:sp>
        <p:nvSpPr>
          <p:cNvPr id="14442" name="Line 147"/>
          <p:cNvSpPr>
            <a:spLocks noChangeShapeType="1"/>
          </p:cNvSpPr>
          <p:nvPr/>
        </p:nvSpPr>
        <p:spPr bwMode="auto">
          <a:xfrm flipH="1" flipV="1">
            <a:off x="2592388" y="3536950"/>
            <a:ext cx="395287" cy="43180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43" name="Line 148"/>
          <p:cNvSpPr>
            <a:spLocks noChangeShapeType="1"/>
          </p:cNvSpPr>
          <p:nvPr/>
        </p:nvSpPr>
        <p:spPr bwMode="auto">
          <a:xfrm>
            <a:off x="1800225" y="4149725"/>
            <a:ext cx="11160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44" name="Line 149"/>
          <p:cNvSpPr>
            <a:spLocks noChangeShapeType="1"/>
          </p:cNvSpPr>
          <p:nvPr/>
        </p:nvSpPr>
        <p:spPr bwMode="auto">
          <a:xfrm flipH="1" flipV="1">
            <a:off x="1476375" y="3536950"/>
            <a:ext cx="323850" cy="612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45" name="Line 150"/>
          <p:cNvSpPr>
            <a:spLocks noChangeShapeType="1"/>
          </p:cNvSpPr>
          <p:nvPr/>
        </p:nvSpPr>
        <p:spPr bwMode="auto">
          <a:xfrm>
            <a:off x="1439863" y="3573463"/>
            <a:ext cx="32385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46" name="Line 151"/>
          <p:cNvSpPr>
            <a:spLocks noChangeShapeType="1"/>
          </p:cNvSpPr>
          <p:nvPr/>
        </p:nvSpPr>
        <p:spPr bwMode="auto">
          <a:xfrm flipH="1">
            <a:off x="1763713" y="4221163"/>
            <a:ext cx="1152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47" name="Oval 152"/>
          <p:cNvSpPr>
            <a:spLocks noChangeArrowheads="1"/>
          </p:cNvSpPr>
          <p:nvPr/>
        </p:nvSpPr>
        <p:spPr bwMode="auto">
          <a:xfrm>
            <a:off x="5435600" y="3933825"/>
            <a:ext cx="431800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448" name="Line 153"/>
          <p:cNvSpPr>
            <a:spLocks noChangeShapeType="1"/>
          </p:cNvSpPr>
          <p:nvPr/>
        </p:nvSpPr>
        <p:spPr bwMode="auto">
          <a:xfrm>
            <a:off x="3348038" y="4149725"/>
            <a:ext cx="20875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49" name="Line 154"/>
          <p:cNvSpPr>
            <a:spLocks noChangeShapeType="1"/>
          </p:cNvSpPr>
          <p:nvPr/>
        </p:nvSpPr>
        <p:spPr bwMode="auto">
          <a:xfrm>
            <a:off x="5651500" y="2781300"/>
            <a:ext cx="0" cy="11525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50" name="Line 155"/>
          <p:cNvSpPr>
            <a:spLocks noChangeShapeType="1"/>
          </p:cNvSpPr>
          <p:nvPr/>
        </p:nvSpPr>
        <p:spPr bwMode="auto">
          <a:xfrm flipH="1" flipV="1">
            <a:off x="3348038" y="3392488"/>
            <a:ext cx="2124075" cy="6127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51" name="Line 156"/>
          <p:cNvSpPr>
            <a:spLocks noChangeShapeType="1"/>
          </p:cNvSpPr>
          <p:nvPr/>
        </p:nvSpPr>
        <p:spPr bwMode="auto">
          <a:xfrm>
            <a:off x="5867400" y="4149725"/>
            <a:ext cx="973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52" name="Line 157"/>
          <p:cNvSpPr>
            <a:spLocks noChangeShapeType="1"/>
          </p:cNvSpPr>
          <p:nvPr/>
        </p:nvSpPr>
        <p:spPr bwMode="auto">
          <a:xfrm>
            <a:off x="7056438" y="2781300"/>
            <a:ext cx="0" cy="11525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53" name="Oval 158"/>
          <p:cNvSpPr>
            <a:spLocks noChangeArrowheads="1"/>
          </p:cNvSpPr>
          <p:nvPr/>
        </p:nvSpPr>
        <p:spPr bwMode="auto">
          <a:xfrm>
            <a:off x="6840538" y="3933825"/>
            <a:ext cx="431800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454" name="Line 159"/>
          <p:cNvSpPr>
            <a:spLocks noChangeShapeType="1"/>
          </p:cNvSpPr>
          <p:nvPr/>
        </p:nvSpPr>
        <p:spPr bwMode="auto">
          <a:xfrm>
            <a:off x="8135938" y="2781300"/>
            <a:ext cx="0" cy="2087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55" name="AutoShape 160"/>
          <p:cNvSpPr>
            <a:spLocks noChangeArrowheads="1"/>
          </p:cNvSpPr>
          <p:nvPr/>
        </p:nvSpPr>
        <p:spPr bwMode="auto">
          <a:xfrm>
            <a:off x="7920038" y="4868863"/>
            <a:ext cx="431800" cy="576262"/>
          </a:xfrm>
          <a:prstGeom prst="diamo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456" name="Line 161"/>
          <p:cNvSpPr>
            <a:spLocks noChangeShapeType="1"/>
          </p:cNvSpPr>
          <p:nvPr/>
        </p:nvSpPr>
        <p:spPr bwMode="auto">
          <a:xfrm flipH="1" flipV="1">
            <a:off x="7235825" y="4292600"/>
            <a:ext cx="792163" cy="7207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57" name="Line 162"/>
          <p:cNvSpPr>
            <a:spLocks noChangeShapeType="1"/>
          </p:cNvSpPr>
          <p:nvPr/>
        </p:nvSpPr>
        <p:spPr bwMode="auto">
          <a:xfrm>
            <a:off x="3311525" y="4292600"/>
            <a:ext cx="647700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58" name="Line 163"/>
          <p:cNvSpPr>
            <a:spLocks noChangeShapeType="1"/>
          </p:cNvSpPr>
          <p:nvPr/>
        </p:nvSpPr>
        <p:spPr bwMode="auto">
          <a:xfrm flipH="1">
            <a:off x="3924300" y="5229225"/>
            <a:ext cx="4032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59" name="Line 164"/>
          <p:cNvSpPr>
            <a:spLocks noChangeShapeType="1"/>
          </p:cNvSpPr>
          <p:nvPr/>
        </p:nvSpPr>
        <p:spPr bwMode="auto">
          <a:xfrm>
            <a:off x="3959225" y="5157788"/>
            <a:ext cx="39608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60" name="Line 165"/>
          <p:cNvSpPr>
            <a:spLocks noChangeShapeType="1"/>
          </p:cNvSpPr>
          <p:nvPr/>
        </p:nvSpPr>
        <p:spPr bwMode="auto">
          <a:xfrm>
            <a:off x="3240088" y="4329113"/>
            <a:ext cx="684212" cy="900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61" name="Line 167"/>
          <p:cNvSpPr>
            <a:spLocks noChangeShapeType="1"/>
          </p:cNvSpPr>
          <p:nvPr/>
        </p:nvSpPr>
        <p:spPr bwMode="auto">
          <a:xfrm>
            <a:off x="142875" y="6669088"/>
            <a:ext cx="86772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62" name="Line 169"/>
          <p:cNvSpPr>
            <a:spLocks noChangeShapeType="1"/>
          </p:cNvSpPr>
          <p:nvPr/>
        </p:nvSpPr>
        <p:spPr bwMode="auto">
          <a:xfrm flipV="1">
            <a:off x="287338" y="5300663"/>
            <a:ext cx="0" cy="1512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63" name="Line 170"/>
          <p:cNvSpPr>
            <a:spLocks noChangeShapeType="1"/>
          </p:cNvSpPr>
          <p:nvPr/>
        </p:nvSpPr>
        <p:spPr bwMode="auto">
          <a:xfrm>
            <a:off x="215900" y="5624513"/>
            <a:ext cx="71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64" name="Line 171"/>
          <p:cNvSpPr>
            <a:spLocks noChangeShapeType="1"/>
          </p:cNvSpPr>
          <p:nvPr/>
        </p:nvSpPr>
        <p:spPr bwMode="auto">
          <a:xfrm flipH="1">
            <a:off x="215900" y="6165850"/>
            <a:ext cx="71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65" name="Line 172"/>
          <p:cNvSpPr>
            <a:spLocks noChangeShapeType="1"/>
          </p:cNvSpPr>
          <p:nvPr/>
        </p:nvSpPr>
        <p:spPr bwMode="auto">
          <a:xfrm flipH="1">
            <a:off x="215900" y="6416675"/>
            <a:ext cx="71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66" name="Line 173"/>
          <p:cNvSpPr>
            <a:spLocks noChangeShapeType="1"/>
          </p:cNvSpPr>
          <p:nvPr/>
        </p:nvSpPr>
        <p:spPr bwMode="auto">
          <a:xfrm flipH="1">
            <a:off x="215900" y="5876925"/>
            <a:ext cx="71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67" name="Line 174"/>
          <p:cNvSpPr>
            <a:spLocks noChangeShapeType="1"/>
          </p:cNvSpPr>
          <p:nvPr/>
        </p:nvSpPr>
        <p:spPr bwMode="auto">
          <a:xfrm flipH="1">
            <a:off x="215900" y="6021388"/>
            <a:ext cx="71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68" name="Line 175"/>
          <p:cNvSpPr>
            <a:spLocks noChangeShapeType="1"/>
          </p:cNvSpPr>
          <p:nvPr/>
        </p:nvSpPr>
        <p:spPr bwMode="auto">
          <a:xfrm flipH="1">
            <a:off x="215900" y="6273800"/>
            <a:ext cx="71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69" name="Line 176"/>
          <p:cNvSpPr>
            <a:spLocks noChangeShapeType="1"/>
          </p:cNvSpPr>
          <p:nvPr/>
        </p:nvSpPr>
        <p:spPr bwMode="auto">
          <a:xfrm flipH="1">
            <a:off x="215900" y="6561138"/>
            <a:ext cx="71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70" name="Line 177"/>
          <p:cNvSpPr>
            <a:spLocks noChangeShapeType="1"/>
          </p:cNvSpPr>
          <p:nvPr/>
        </p:nvSpPr>
        <p:spPr bwMode="auto">
          <a:xfrm flipH="1">
            <a:off x="215900" y="5734050"/>
            <a:ext cx="71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71" name="Text Box 178"/>
          <p:cNvSpPr txBox="1">
            <a:spLocks noChangeArrowheads="1"/>
          </p:cNvSpPr>
          <p:nvPr/>
        </p:nvSpPr>
        <p:spPr bwMode="auto">
          <a:xfrm>
            <a:off x="34925" y="6453188"/>
            <a:ext cx="2397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1</a:t>
            </a:r>
          </a:p>
        </p:txBody>
      </p:sp>
      <p:sp>
        <p:nvSpPr>
          <p:cNvPr id="14472" name="Text Box 179"/>
          <p:cNvSpPr txBox="1">
            <a:spLocks noChangeArrowheads="1"/>
          </p:cNvSpPr>
          <p:nvPr/>
        </p:nvSpPr>
        <p:spPr bwMode="auto">
          <a:xfrm>
            <a:off x="34925" y="6308725"/>
            <a:ext cx="239713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2</a:t>
            </a:r>
          </a:p>
        </p:txBody>
      </p:sp>
      <p:sp>
        <p:nvSpPr>
          <p:cNvPr id="14473" name="Text Box 180"/>
          <p:cNvSpPr txBox="1">
            <a:spLocks noChangeArrowheads="1"/>
          </p:cNvSpPr>
          <p:nvPr/>
        </p:nvSpPr>
        <p:spPr bwMode="auto">
          <a:xfrm>
            <a:off x="34925" y="6165850"/>
            <a:ext cx="239713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3</a:t>
            </a:r>
          </a:p>
        </p:txBody>
      </p:sp>
      <p:sp>
        <p:nvSpPr>
          <p:cNvPr id="14474" name="Text Box 181"/>
          <p:cNvSpPr txBox="1">
            <a:spLocks noChangeArrowheads="1"/>
          </p:cNvSpPr>
          <p:nvPr/>
        </p:nvSpPr>
        <p:spPr bwMode="auto">
          <a:xfrm>
            <a:off x="34925" y="6057900"/>
            <a:ext cx="239713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4</a:t>
            </a:r>
          </a:p>
        </p:txBody>
      </p:sp>
      <p:sp>
        <p:nvSpPr>
          <p:cNvPr id="14475" name="Text Box 182"/>
          <p:cNvSpPr txBox="1">
            <a:spLocks noChangeArrowheads="1"/>
          </p:cNvSpPr>
          <p:nvPr/>
        </p:nvSpPr>
        <p:spPr bwMode="auto">
          <a:xfrm>
            <a:off x="34925" y="5913438"/>
            <a:ext cx="2397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5</a:t>
            </a:r>
          </a:p>
        </p:txBody>
      </p:sp>
      <p:sp>
        <p:nvSpPr>
          <p:cNvPr id="14476" name="Text Box 183"/>
          <p:cNvSpPr txBox="1">
            <a:spLocks noChangeArrowheads="1"/>
          </p:cNvSpPr>
          <p:nvPr/>
        </p:nvSpPr>
        <p:spPr bwMode="auto">
          <a:xfrm>
            <a:off x="34925" y="5768975"/>
            <a:ext cx="239713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6</a:t>
            </a:r>
          </a:p>
        </p:txBody>
      </p:sp>
      <p:sp>
        <p:nvSpPr>
          <p:cNvPr id="14477" name="Text Box 184"/>
          <p:cNvSpPr txBox="1">
            <a:spLocks noChangeArrowheads="1"/>
          </p:cNvSpPr>
          <p:nvPr/>
        </p:nvSpPr>
        <p:spPr bwMode="auto">
          <a:xfrm>
            <a:off x="34925" y="5624513"/>
            <a:ext cx="2397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7</a:t>
            </a:r>
          </a:p>
        </p:txBody>
      </p:sp>
      <p:sp>
        <p:nvSpPr>
          <p:cNvPr id="14478" name="Text Box 185"/>
          <p:cNvSpPr txBox="1">
            <a:spLocks noChangeArrowheads="1"/>
          </p:cNvSpPr>
          <p:nvPr/>
        </p:nvSpPr>
        <p:spPr bwMode="auto">
          <a:xfrm>
            <a:off x="34925" y="5516563"/>
            <a:ext cx="2397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8</a:t>
            </a:r>
          </a:p>
        </p:txBody>
      </p:sp>
      <p:sp>
        <p:nvSpPr>
          <p:cNvPr id="14479" name="Line 186"/>
          <p:cNvSpPr>
            <a:spLocks noChangeShapeType="1"/>
          </p:cNvSpPr>
          <p:nvPr/>
        </p:nvSpPr>
        <p:spPr bwMode="auto">
          <a:xfrm>
            <a:off x="647700" y="3644900"/>
            <a:ext cx="0" cy="30241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80" name="Line 187"/>
          <p:cNvSpPr>
            <a:spLocks noChangeShapeType="1"/>
          </p:cNvSpPr>
          <p:nvPr/>
        </p:nvSpPr>
        <p:spPr bwMode="auto">
          <a:xfrm>
            <a:off x="1368425" y="3573463"/>
            <a:ext cx="0" cy="30956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81" name="Line 188"/>
          <p:cNvSpPr>
            <a:spLocks noChangeShapeType="1"/>
          </p:cNvSpPr>
          <p:nvPr/>
        </p:nvSpPr>
        <p:spPr bwMode="auto">
          <a:xfrm>
            <a:off x="7056438" y="4365625"/>
            <a:ext cx="0" cy="23034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82" name="Line 189"/>
          <p:cNvSpPr>
            <a:spLocks noChangeShapeType="1"/>
          </p:cNvSpPr>
          <p:nvPr/>
        </p:nvSpPr>
        <p:spPr bwMode="auto">
          <a:xfrm>
            <a:off x="8135938" y="5445125"/>
            <a:ext cx="0" cy="12239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83" name="Line 190"/>
          <p:cNvSpPr>
            <a:spLocks noChangeShapeType="1"/>
          </p:cNvSpPr>
          <p:nvPr/>
        </p:nvSpPr>
        <p:spPr bwMode="auto">
          <a:xfrm>
            <a:off x="647700" y="6416675"/>
            <a:ext cx="720725" cy="0"/>
          </a:xfrm>
          <a:prstGeom prst="line">
            <a:avLst/>
          </a:prstGeom>
          <a:noFill/>
          <a:ln w="22225">
            <a:solidFill>
              <a:srgbClr val="FF99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84" name="Line 192"/>
          <p:cNvSpPr>
            <a:spLocks noChangeShapeType="1"/>
          </p:cNvSpPr>
          <p:nvPr/>
        </p:nvSpPr>
        <p:spPr bwMode="auto">
          <a:xfrm flipV="1">
            <a:off x="1368425" y="5624513"/>
            <a:ext cx="0" cy="792162"/>
          </a:xfrm>
          <a:prstGeom prst="line">
            <a:avLst/>
          </a:prstGeom>
          <a:noFill/>
          <a:ln w="22225">
            <a:solidFill>
              <a:srgbClr val="CC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85" name="Line 193"/>
          <p:cNvSpPr>
            <a:spLocks noChangeShapeType="1"/>
          </p:cNvSpPr>
          <p:nvPr/>
        </p:nvSpPr>
        <p:spPr bwMode="auto">
          <a:xfrm>
            <a:off x="1368425" y="5624513"/>
            <a:ext cx="5688013" cy="0"/>
          </a:xfrm>
          <a:prstGeom prst="line">
            <a:avLst/>
          </a:prstGeom>
          <a:noFill/>
          <a:ln w="22225">
            <a:solidFill>
              <a:srgbClr val="FF99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86" name="Line 195"/>
          <p:cNvSpPr>
            <a:spLocks noChangeShapeType="1"/>
          </p:cNvSpPr>
          <p:nvPr/>
        </p:nvSpPr>
        <p:spPr bwMode="auto">
          <a:xfrm>
            <a:off x="7056438" y="6416675"/>
            <a:ext cx="1079500" cy="0"/>
          </a:xfrm>
          <a:prstGeom prst="line">
            <a:avLst/>
          </a:prstGeom>
          <a:noFill/>
          <a:ln w="22225">
            <a:solidFill>
              <a:srgbClr val="FF99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87" name="Line 196"/>
          <p:cNvSpPr>
            <a:spLocks noChangeShapeType="1"/>
          </p:cNvSpPr>
          <p:nvPr/>
        </p:nvSpPr>
        <p:spPr bwMode="auto">
          <a:xfrm>
            <a:off x="7056438" y="5624513"/>
            <a:ext cx="0" cy="792162"/>
          </a:xfrm>
          <a:prstGeom prst="line">
            <a:avLst/>
          </a:prstGeom>
          <a:noFill/>
          <a:ln w="22225">
            <a:solidFill>
              <a:srgbClr val="CC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88" name="Line 197"/>
          <p:cNvSpPr>
            <a:spLocks noChangeShapeType="1"/>
          </p:cNvSpPr>
          <p:nvPr/>
        </p:nvSpPr>
        <p:spPr bwMode="auto">
          <a:xfrm>
            <a:off x="3132138" y="4365625"/>
            <a:ext cx="0" cy="23034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89" name="Line 198"/>
          <p:cNvSpPr>
            <a:spLocks noChangeShapeType="1"/>
          </p:cNvSpPr>
          <p:nvPr/>
        </p:nvSpPr>
        <p:spPr bwMode="auto">
          <a:xfrm>
            <a:off x="5651500" y="4365625"/>
            <a:ext cx="0" cy="23034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90" name="Text Box 199"/>
          <p:cNvSpPr txBox="1">
            <a:spLocks noChangeArrowheads="1"/>
          </p:cNvSpPr>
          <p:nvPr/>
        </p:nvSpPr>
        <p:spPr bwMode="auto">
          <a:xfrm>
            <a:off x="1816100" y="5357813"/>
            <a:ext cx="7080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900">
                <a:solidFill>
                  <a:srgbClr val="FFCCFF"/>
                </a:solidFill>
              </a:rPr>
              <a:t>8 человек</a:t>
            </a:r>
          </a:p>
        </p:txBody>
      </p:sp>
      <p:sp>
        <p:nvSpPr>
          <p:cNvPr id="14491" name="Text Box 200"/>
          <p:cNvSpPr txBox="1">
            <a:spLocks noChangeArrowheads="1"/>
          </p:cNvSpPr>
          <p:nvPr/>
        </p:nvSpPr>
        <p:spPr bwMode="auto">
          <a:xfrm>
            <a:off x="7143750" y="6186488"/>
            <a:ext cx="7683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900">
                <a:solidFill>
                  <a:srgbClr val="FFCCFF"/>
                </a:solidFill>
              </a:rPr>
              <a:t>2 человека</a:t>
            </a:r>
          </a:p>
        </p:txBody>
      </p:sp>
      <p:sp>
        <p:nvSpPr>
          <p:cNvPr id="14492" name="Text Box 201"/>
          <p:cNvSpPr txBox="1">
            <a:spLocks noChangeArrowheads="1"/>
          </p:cNvSpPr>
          <p:nvPr/>
        </p:nvSpPr>
        <p:spPr bwMode="auto">
          <a:xfrm>
            <a:off x="647700" y="6165850"/>
            <a:ext cx="706438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>
                <a:solidFill>
                  <a:srgbClr val="FFCCFF"/>
                </a:solidFill>
              </a:rPr>
              <a:t>2 человека</a:t>
            </a:r>
          </a:p>
        </p:txBody>
      </p:sp>
      <p:sp>
        <p:nvSpPr>
          <p:cNvPr id="14493" name="Text Box 202"/>
          <p:cNvSpPr txBox="1">
            <a:spLocks noChangeArrowheads="1"/>
          </p:cNvSpPr>
          <p:nvPr/>
        </p:nvSpPr>
        <p:spPr bwMode="auto">
          <a:xfrm rot="-5400000">
            <a:off x="-173831" y="4790282"/>
            <a:ext cx="92075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>
                <a:solidFill>
                  <a:srgbClr val="FFFF00"/>
                </a:solidFill>
              </a:rPr>
              <a:t>Кол-во рабочих</a:t>
            </a:r>
          </a:p>
        </p:txBody>
      </p:sp>
      <p:sp>
        <p:nvSpPr>
          <p:cNvPr id="14494" name="Text Box 203"/>
          <p:cNvSpPr txBox="1">
            <a:spLocks noChangeArrowheads="1"/>
          </p:cNvSpPr>
          <p:nvPr/>
        </p:nvSpPr>
        <p:spPr bwMode="auto">
          <a:xfrm>
            <a:off x="8064500" y="6489700"/>
            <a:ext cx="11334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>
                <a:solidFill>
                  <a:srgbClr val="FFFF00"/>
                </a:solidFill>
              </a:rPr>
              <a:t>Продолжительность</a:t>
            </a:r>
          </a:p>
          <a:p>
            <a:pPr eaLnBrk="1" hangingPunct="1"/>
            <a:r>
              <a:rPr lang="ru-RU" altLang="ru-RU" sz="800">
                <a:solidFill>
                  <a:srgbClr val="FFFF00"/>
                </a:solidFill>
              </a:rPr>
              <a:t>строительства</a:t>
            </a:r>
          </a:p>
        </p:txBody>
      </p:sp>
      <p:sp>
        <p:nvSpPr>
          <p:cNvPr id="14495" name="Text Box 204"/>
          <p:cNvSpPr txBox="1">
            <a:spLocks noChangeArrowheads="1"/>
          </p:cNvSpPr>
          <p:nvPr/>
        </p:nvSpPr>
        <p:spPr bwMode="auto">
          <a:xfrm>
            <a:off x="1439863" y="4616450"/>
            <a:ext cx="16049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>
                <a:solidFill>
                  <a:srgbClr val="FF6600"/>
                </a:solidFill>
              </a:rPr>
              <a:t>Нижний сектор – номер события, через который к данному событию проходит критический путь.</a:t>
            </a:r>
          </a:p>
        </p:txBody>
      </p:sp>
      <p:sp>
        <p:nvSpPr>
          <p:cNvPr id="14496" name="Rectangle 205"/>
          <p:cNvSpPr>
            <a:spLocks noChangeArrowheads="1"/>
          </p:cNvSpPr>
          <p:nvPr/>
        </p:nvSpPr>
        <p:spPr bwMode="auto">
          <a:xfrm>
            <a:off x="792163" y="1881188"/>
            <a:ext cx="71437" cy="71437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497" name="Rectangle 206"/>
          <p:cNvSpPr>
            <a:spLocks noChangeArrowheads="1"/>
          </p:cNvSpPr>
          <p:nvPr/>
        </p:nvSpPr>
        <p:spPr bwMode="auto">
          <a:xfrm>
            <a:off x="1511300" y="1881188"/>
            <a:ext cx="71438" cy="71437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498" name="Rectangle 207"/>
          <p:cNvSpPr>
            <a:spLocks noChangeArrowheads="1"/>
          </p:cNvSpPr>
          <p:nvPr/>
        </p:nvSpPr>
        <p:spPr bwMode="auto">
          <a:xfrm>
            <a:off x="1150938" y="1881188"/>
            <a:ext cx="71437" cy="71437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499" name="Rectangle 208"/>
          <p:cNvSpPr>
            <a:spLocks noChangeArrowheads="1"/>
          </p:cNvSpPr>
          <p:nvPr/>
        </p:nvSpPr>
        <p:spPr bwMode="auto">
          <a:xfrm>
            <a:off x="1871663" y="1881188"/>
            <a:ext cx="71437" cy="71437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500" name="Rectangle 209"/>
          <p:cNvSpPr>
            <a:spLocks noChangeArrowheads="1"/>
          </p:cNvSpPr>
          <p:nvPr/>
        </p:nvSpPr>
        <p:spPr bwMode="auto">
          <a:xfrm>
            <a:off x="2232025" y="1881188"/>
            <a:ext cx="71438" cy="71437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501" name="Rectangle 210"/>
          <p:cNvSpPr>
            <a:spLocks noChangeArrowheads="1"/>
          </p:cNvSpPr>
          <p:nvPr/>
        </p:nvSpPr>
        <p:spPr bwMode="auto">
          <a:xfrm>
            <a:off x="2592388" y="1881188"/>
            <a:ext cx="71437" cy="71437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502" name="Rectangle 211"/>
          <p:cNvSpPr>
            <a:spLocks noChangeArrowheads="1"/>
          </p:cNvSpPr>
          <p:nvPr/>
        </p:nvSpPr>
        <p:spPr bwMode="auto">
          <a:xfrm>
            <a:off x="792163" y="981075"/>
            <a:ext cx="71437" cy="71438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503" name="Rectangle 212"/>
          <p:cNvSpPr>
            <a:spLocks noChangeArrowheads="1"/>
          </p:cNvSpPr>
          <p:nvPr/>
        </p:nvSpPr>
        <p:spPr bwMode="auto">
          <a:xfrm>
            <a:off x="1150938" y="1449388"/>
            <a:ext cx="71437" cy="71437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504" name="Rectangle 213"/>
          <p:cNvSpPr>
            <a:spLocks noChangeArrowheads="1"/>
          </p:cNvSpPr>
          <p:nvPr/>
        </p:nvSpPr>
        <p:spPr bwMode="auto">
          <a:xfrm>
            <a:off x="1511300" y="1449388"/>
            <a:ext cx="71438" cy="71437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505" name="Rectangle 214"/>
          <p:cNvSpPr>
            <a:spLocks noChangeArrowheads="1"/>
          </p:cNvSpPr>
          <p:nvPr/>
        </p:nvSpPr>
        <p:spPr bwMode="auto">
          <a:xfrm>
            <a:off x="2592388" y="1449388"/>
            <a:ext cx="71437" cy="71437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506" name="Rectangle 215"/>
          <p:cNvSpPr>
            <a:spLocks noChangeArrowheads="1"/>
          </p:cNvSpPr>
          <p:nvPr/>
        </p:nvSpPr>
        <p:spPr bwMode="auto">
          <a:xfrm>
            <a:off x="2232025" y="1449388"/>
            <a:ext cx="71438" cy="71437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507" name="Rectangle 216"/>
          <p:cNvSpPr>
            <a:spLocks noChangeArrowheads="1"/>
          </p:cNvSpPr>
          <p:nvPr/>
        </p:nvSpPr>
        <p:spPr bwMode="auto">
          <a:xfrm>
            <a:off x="1871663" y="1449388"/>
            <a:ext cx="71437" cy="71437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508" name="Rectangle 217"/>
          <p:cNvSpPr>
            <a:spLocks noChangeArrowheads="1"/>
          </p:cNvSpPr>
          <p:nvPr/>
        </p:nvSpPr>
        <p:spPr bwMode="auto">
          <a:xfrm>
            <a:off x="792163" y="1449388"/>
            <a:ext cx="71437" cy="71437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509" name="Rectangle 218"/>
          <p:cNvSpPr>
            <a:spLocks noChangeArrowheads="1"/>
          </p:cNvSpPr>
          <p:nvPr/>
        </p:nvSpPr>
        <p:spPr bwMode="auto">
          <a:xfrm>
            <a:off x="1150938" y="981075"/>
            <a:ext cx="71437" cy="71438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510" name="Rectangle 219"/>
          <p:cNvSpPr>
            <a:spLocks noChangeArrowheads="1"/>
          </p:cNvSpPr>
          <p:nvPr/>
        </p:nvSpPr>
        <p:spPr bwMode="auto">
          <a:xfrm>
            <a:off x="1511300" y="981075"/>
            <a:ext cx="71438" cy="71438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511" name="Rectangle 220"/>
          <p:cNvSpPr>
            <a:spLocks noChangeArrowheads="1"/>
          </p:cNvSpPr>
          <p:nvPr/>
        </p:nvSpPr>
        <p:spPr bwMode="auto">
          <a:xfrm>
            <a:off x="1871663" y="981075"/>
            <a:ext cx="71437" cy="71438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512" name="Rectangle 221"/>
          <p:cNvSpPr>
            <a:spLocks noChangeArrowheads="1"/>
          </p:cNvSpPr>
          <p:nvPr/>
        </p:nvSpPr>
        <p:spPr bwMode="auto">
          <a:xfrm>
            <a:off x="2232025" y="981075"/>
            <a:ext cx="71438" cy="71438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513" name="Rectangle 222"/>
          <p:cNvSpPr>
            <a:spLocks noChangeArrowheads="1"/>
          </p:cNvSpPr>
          <p:nvPr/>
        </p:nvSpPr>
        <p:spPr bwMode="auto">
          <a:xfrm>
            <a:off x="2592388" y="981075"/>
            <a:ext cx="71437" cy="71438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514" name="Line 223"/>
          <p:cNvSpPr>
            <a:spLocks noChangeShapeType="1"/>
          </p:cNvSpPr>
          <p:nvPr/>
        </p:nvSpPr>
        <p:spPr bwMode="auto">
          <a:xfrm>
            <a:off x="539750" y="3213100"/>
            <a:ext cx="21590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515" name="Line 224"/>
          <p:cNvSpPr>
            <a:spLocks noChangeShapeType="1"/>
          </p:cNvSpPr>
          <p:nvPr/>
        </p:nvSpPr>
        <p:spPr bwMode="auto">
          <a:xfrm flipV="1">
            <a:off x="539750" y="3213100"/>
            <a:ext cx="21590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516" name="Line 225"/>
          <p:cNvSpPr>
            <a:spLocks noChangeShapeType="1"/>
          </p:cNvSpPr>
          <p:nvPr/>
        </p:nvSpPr>
        <p:spPr bwMode="auto">
          <a:xfrm>
            <a:off x="1223963" y="3213100"/>
            <a:ext cx="287337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517" name="Line 226"/>
          <p:cNvSpPr>
            <a:spLocks noChangeShapeType="1"/>
          </p:cNvSpPr>
          <p:nvPr/>
        </p:nvSpPr>
        <p:spPr bwMode="auto">
          <a:xfrm flipV="1">
            <a:off x="1223963" y="3213100"/>
            <a:ext cx="287337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518" name="Line 227"/>
          <p:cNvSpPr>
            <a:spLocks noChangeShapeType="1"/>
          </p:cNvSpPr>
          <p:nvPr/>
        </p:nvSpPr>
        <p:spPr bwMode="auto">
          <a:xfrm flipH="1">
            <a:off x="2303463" y="3213100"/>
            <a:ext cx="288925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519" name="Line 228"/>
          <p:cNvSpPr>
            <a:spLocks noChangeShapeType="1"/>
          </p:cNvSpPr>
          <p:nvPr/>
        </p:nvSpPr>
        <p:spPr bwMode="auto">
          <a:xfrm>
            <a:off x="2303463" y="3213100"/>
            <a:ext cx="288925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520" name="Line 229"/>
          <p:cNvSpPr>
            <a:spLocks noChangeShapeType="1"/>
          </p:cNvSpPr>
          <p:nvPr/>
        </p:nvSpPr>
        <p:spPr bwMode="auto">
          <a:xfrm>
            <a:off x="2987675" y="3213100"/>
            <a:ext cx="288925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521" name="Line 230"/>
          <p:cNvSpPr>
            <a:spLocks noChangeShapeType="1"/>
          </p:cNvSpPr>
          <p:nvPr/>
        </p:nvSpPr>
        <p:spPr bwMode="auto">
          <a:xfrm flipV="1">
            <a:off x="2987675" y="3213100"/>
            <a:ext cx="288925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522" name="Line 231"/>
          <p:cNvSpPr>
            <a:spLocks noChangeShapeType="1"/>
          </p:cNvSpPr>
          <p:nvPr/>
        </p:nvSpPr>
        <p:spPr bwMode="auto">
          <a:xfrm flipV="1">
            <a:off x="2987675" y="4005263"/>
            <a:ext cx="288925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523" name="Line 232"/>
          <p:cNvSpPr>
            <a:spLocks noChangeShapeType="1"/>
          </p:cNvSpPr>
          <p:nvPr/>
        </p:nvSpPr>
        <p:spPr bwMode="auto">
          <a:xfrm>
            <a:off x="2987675" y="4005263"/>
            <a:ext cx="288925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524" name="Line 233"/>
          <p:cNvSpPr>
            <a:spLocks noChangeShapeType="1"/>
          </p:cNvSpPr>
          <p:nvPr/>
        </p:nvSpPr>
        <p:spPr bwMode="auto">
          <a:xfrm flipH="1">
            <a:off x="5508625" y="4005263"/>
            <a:ext cx="287338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525" name="Line 234"/>
          <p:cNvSpPr>
            <a:spLocks noChangeShapeType="1"/>
          </p:cNvSpPr>
          <p:nvPr/>
        </p:nvSpPr>
        <p:spPr bwMode="auto">
          <a:xfrm flipH="1" flipV="1">
            <a:off x="5508625" y="4005263"/>
            <a:ext cx="287338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526" name="Line 235"/>
          <p:cNvSpPr>
            <a:spLocks noChangeShapeType="1"/>
          </p:cNvSpPr>
          <p:nvPr/>
        </p:nvSpPr>
        <p:spPr bwMode="auto">
          <a:xfrm>
            <a:off x="6911975" y="4005263"/>
            <a:ext cx="288925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527" name="Line 236"/>
          <p:cNvSpPr>
            <a:spLocks noChangeShapeType="1"/>
          </p:cNvSpPr>
          <p:nvPr/>
        </p:nvSpPr>
        <p:spPr bwMode="auto">
          <a:xfrm flipH="1">
            <a:off x="6911975" y="4005263"/>
            <a:ext cx="288925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528" name="Line 237"/>
          <p:cNvSpPr>
            <a:spLocks noChangeShapeType="1"/>
          </p:cNvSpPr>
          <p:nvPr/>
        </p:nvSpPr>
        <p:spPr bwMode="auto">
          <a:xfrm>
            <a:off x="8027988" y="5013325"/>
            <a:ext cx="21590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529" name="Line 238"/>
          <p:cNvSpPr>
            <a:spLocks noChangeShapeType="1"/>
          </p:cNvSpPr>
          <p:nvPr/>
        </p:nvSpPr>
        <p:spPr bwMode="auto">
          <a:xfrm flipH="1">
            <a:off x="8027988" y="5013325"/>
            <a:ext cx="21590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530" name="Text Box 239"/>
          <p:cNvSpPr txBox="1">
            <a:spLocks noChangeArrowheads="1"/>
          </p:cNvSpPr>
          <p:nvPr/>
        </p:nvSpPr>
        <p:spPr bwMode="auto">
          <a:xfrm>
            <a:off x="755650" y="3141663"/>
            <a:ext cx="4445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>
                <a:solidFill>
                  <a:srgbClr val="00FF00"/>
                </a:solidFill>
              </a:rPr>
              <a:t>2-</a:t>
            </a:r>
            <a:r>
              <a:rPr lang="en-US" altLang="ru-RU" sz="800">
                <a:solidFill>
                  <a:srgbClr val="00FF00"/>
                </a:solidFill>
              </a:rPr>
              <a:t>II</a:t>
            </a:r>
            <a:r>
              <a:rPr lang="ru-RU" altLang="ru-RU" sz="800">
                <a:solidFill>
                  <a:srgbClr val="00FF00"/>
                </a:solidFill>
              </a:rPr>
              <a:t>-2</a:t>
            </a:r>
          </a:p>
        </p:txBody>
      </p:sp>
      <p:sp>
        <p:nvSpPr>
          <p:cNvPr id="14531" name="Text Box 240"/>
          <p:cNvSpPr txBox="1">
            <a:spLocks noChangeArrowheads="1"/>
          </p:cNvSpPr>
          <p:nvPr/>
        </p:nvSpPr>
        <p:spPr bwMode="auto">
          <a:xfrm>
            <a:off x="1655763" y="3141663"/>
            <a:ext cx="4445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ru-RU" sz="800">
                <a:solidFill>
                  <a:srgbClr val="00FF00"/>
                </a:solidFill>
              </a:rPr>
              <a:t>3-II-2</a:t>
            </a:r>
            <a:endParaRPr lang="ru-RU" altLang="ru-RU" sz="800">
              <a:solidFill>
                <a:srgbClr val="00FF00"/>
              </a:solidFill>
            </a:endParaRPr>
          </a:p>
        </p:txBody>
      </p:sp>
      <p:sp>
        <p:nvSpPr>
          <p:cNvPr id="14532" name="Text Box 241"/>
          <p:cNvSpPr txBox="1">
            <a:spLocks noChangeArrowheads="1"/>
          </p:cNvSpPr>
          <p:nvPr/>
        </p:nvSpPr>
        <p:spPr bwMode="auto">
          <a:xfrm>
            <a:off x="2555875" y="3105150"/>
            <a:ext cx="4445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ru-RU" sz="800">
                <a:solidFill>
                  <a:srgbClr val="00FF00"/>
                </a:solidFill>
              </a:rPr>
              <a:t>2-II-2</a:t>
            </a:r>
            <a:endParaRPr lang="ru-RU" altLang="ru-RU" sz="800">
              <a:solidFill>
                <a:srgbClr val="00FF00"/>
              </a:solidFill>
            </a:endParaRPr>
          </a:p>
        </p:txBody>
      </p:sp>
      <p:sp>
        <p:nvSpPr>
          <p:cNvPr id="14533" name="Text Box 242"/>
          <p:cNvSpPr txBox="1">
            <a:spLocks noChangeArrowheads="1"/>
          </p:cNvSpPr>
          <p:nvPr/>
        </p:nvSpPr>
        <p:spPr bwMode="auto">
          <a:xfrm>
            <a:off x="2051050" y="3933825"/>
            <a:ext cx="4445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ru-RU" sz="800">
                <a:solidFill>
                  <a:srgbClr val="00FF00"/>
                </a:solidFill>
              </a:rPr>
              <a:t>5-II-6</a:t>
            </a:r>
            <a:endParaRPr lang="ru-RU" altLang="ru-RU" sz="800">
              <a:solidFill>
                <a:srgbClr val="00FF00"/>
              </a:solidFill>
            </a:endParaRPr>
          </a:p>
        </p:txBody>
      </p:sp>
      <p:sp>
        <p:nvSpPr>
          <p:cNvPr id="14534" name="Text Box 243"/>
          <p:cNvSpPr txBox="1">
            <a:spLocks noChangeArrowheads="1"/>
          </p:cNvSpPr>
          <p:nvPr/>
        </p:nvSpPr>
        <p:spPr bwMode="auto">
          <a:xfrm>
            <a:off x="3651250" y="3929063"/>
            <a:ext cx="4445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ru-RU" sz="800">
                <a:solidFill>
                  <a:srgbClr val="00FF00"/>
                </a:solidFill>
              </a:rPr>
              <a:t>6-II-6</a:t>
            </a:r>
            <a:endParaRPr lang="ru-RU" altLang="ru-RU" sz="800">
              <a:solidFill>
                <a:srgbClr val="00FF00"/>
              </a:solidFill>
            </a:endParaRPr>
          </a:p>
        </p:txBody>
      </p:sp>
      <p:sp>
        <p:nvSpPr>
          <p:cNvPr id="14535" name="Text Box 244"/>
          <p:cNvSpPr txBox="1">
            <a:spLocks noChangeArrowheads="1"/>
          </p:cNvSpPr>
          <p:nvPr/>
        </p:nvSpPr>
        <p:spPr bwMode="auto">
          <a:xfrm>
            <a:off x="6048375" y="3933825"/>
            <a:ext cx="4445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ru-RU" sz="800">
                <a:solidFill>
                  <a:srgbClr val="00FF00"/>
                </a:solidFill>
              </a:rPr>
              <a:t>5-II-6</a:t>
            </a:r>
            <a:endParaRPr lang="ru-RU" altLang="ru-RU" sz="800">
              <a:solidFill>
                <a:srgbClr val="00FF00"/>
              </a:solidFill>
            </a:endParaRPr>
          </a:p>
        </p:txBody>
      </p:sp>
      <p:sp>
        <p:nvSpPr>
          <p:cNvPr id="14536" name="Text Box 245"/>
          <p:cNvSpPr txBox="1">
            <a:spLocks noChangeArrowheads="1"/>
          </p:cNvSpPr>
          <p:nvPr/>
        </p:nvSpPr>
        <p:spPr bwMode="auto">
          <a:xfrm>
            <a:off x="5832475" y="4941888"/>
            <a:ext cx="46196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ru-RU" sz="800">
                <a:solidFill>
                  <a:srgbClr val="00FF00"/>
                </a:solidFill>
              </a:rPr>
              <a:t>14-I-2</a:t>
            </a:r>
            <a:endParaRPr lang="ru-RU" altLang="ru-RU" sz="800">
              <a:solidFill>
                <a:srgbClr val="00FF00"/>
              </a:solidFill>
            </a:endParaRPr>
          </a:p>
        </p:txBody>
      </p:sp>
      <p:sp>
        <p:nvSpPr>
          <p:cNvPr id="14537" name="Text Box 246"/>
          <p:cNvSpPr txBox="1">
            <a:spLocks noChangeArrowheads="1"/>
          </p:cNvSpPr>
          <p:nvPr/>
        </p:nvSpPr>
        <p:spPr bwMode="auto">
          <a:xfrm>
            <a:off x="719138" y="3392488"/>
            <a:ext cx="563562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>
                <a:solidFill>
                  <a:srgbClr val="00FF00"/>
                </a:solidFill>
              </a:rPr>
              <a:t>З.р. «А»</a:t>
            </a:r>
          </a:p>
        </p:txBody>
      </p:sp>
      <p:sp>
        <p:nvSpPr>
          <p:cNvPr id="14538" name="Text Box 247"/>
          <p:cNvSpPr txBox="1">
            <a:spLocks noChangeArrowheads="1"/>
          </p:cNvSpPr>
          <p:nvPr/>
        </p:nvSpPr>
        <p:spPr bwMode="auto">
          <a:xfrm>
            <a:off x="1619250" y="3357563"/>
            <a:ext cx="56356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>
                <a:solidFill>
                  <a:srgbClr val="00FF00"/>
                </a:solidFill>
              </a:rPr>
              <a:t>З.р. «Б»</a:t>
            </a:r>
          </a:p>
        </p:txBody>
      </p:sp>
      <p:sp>
        <p:nvSpPr>
          <p:cNvPr id="14539" name="Text Box 248"/>
          <p:cNvSpPr txBox="1">
            <a:spLocks noChangeArrowheads="1"/>
          </p:cNvSpPr>
          <p:nvPr/>
        </p:nvSpPr>
        <p:spPr bwMode="auto">
          <a:xfrm>
            <a:off x="2592388" y="3465513"/>
            <a:ext cx="563562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>
                <a:solidFill>
                  <a:srgbClr val="00FF00"/>
                </a:solidFill>
              </a:rPr>
              <a:t>З.р. «В»</a:t>
            </a:r>
          </a:p>
        </p:txBody>
      </p:sp>
      <p:sp>
        <p:nvSpPr>
          <p:cNvPr id="14540" name="Text Box 249"/>
          <p:cNvSpPr txBox="1">
            <a:spLocks noChangeArrowheads="1"/>
          </p:cNvSpPr>
          <p:nvPr/>
        </p:nvSpPr>
        <p:spPr bwMode="auto">
          <a:xfrm>
            <a:off x="1727200" y="4184650"/>
            <a:ext cx="11668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>
                <a:solidFill>
                  <a:srgbClr val="00FF00"/>
                </a:solidFill>
              </a:rPr>
              <a:t>Бетонирование</a:t>
            </a:r>
          </a:p>
          <a:p>
            <a:pPr eaLnBrk="1" hangingPunct="1"/>
            <a:r>
              <a:rPr lang="ru-RU" altLang="ru-RU" sz="800">
                <a:solidFill>
                  <a:srgbClr val="00FF00"/>
                </a:solidFill>
              </a:rPr>
              <a:t>Фундаментов по «А»</a:t>
            </a:r>
          </a:p>
        </p:txBody>
      </p:sp>
      <p:sp>
        <p:nvSpPr>
          <p:cNvPr id="14541" name="Text Box 250"/>
          <p:cNvSpPr txBox="1">
            <a:spLocks noChangeArrowheads="1"/>
          </p:cNvSpPr>
          <p:nvPr/>
        </p:nvSpPr>
        <p:spPr bwMode="auto">
          <a:xfrm>
            <a:off x="3671888" y="4113213"/>
            <a:ext cx="11668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>
                <a:solidFill>
                  <a:srgbClr val="00FF00"/>
                </a:solidFill>
              </a:rPr>
              <a:t>Бетонирование</a:t>
            </a:r>
          </a:p>
          <a:p>
            <a:pPr eaLnBrk="1" hangingPunct="1"/>
            <a:r>
              <a:rPr lang="ru-RU" altLang="ru-RU" sz="800">
                <a:solidFill>
                  <a:srgbClr val="00FF00"/>
                </a:solidFill>
              </a:rPr>
              <a:t>Фундаментов по «Б»</a:t>
            </a:r>
          </a:p>
        </p:txBody>
      </p:sp>
      <p:sp>
        <p:nvSpPr>
          <p:cNvPr id="14542" name="Text Box 251"/>
          <p:cNvSpPr txBox="1">
            <a:spLocks noChangeArrowheads="1"/>
          </p:cNvSpPr>
          <p:nvPr/>
        </p:nvSpPr>
        <p:spPr bwMode="auto">
          <a:xfrm>
            <a:off x="5811838" y="4144963"/>
            <a:ext cx="11668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>
                <a:solidFill>
                  <a:srgbClr val="00FF00"/>
                </a:solidFill>
              </a:rPr>
              <a:t>Бетонирование</a:t>
            </a:r>
          </a:p>
          <a:p>
            <a:pPr eaLnBrk="1" hangingPunct="1"/>
            <a:r>
              <a:rPr lang="ru-RU" altLang="ru-RU" sz="800">
                <a:solidFill>
                  <a:srgbClr val="00FF00"/>
                </a:solidFill>
              </a:rPr>
              <a:t>Фундаментов по «В»</a:t>
            </a:r>
          </a:p>
        </p:txBody>
      </p:sp>
      <p:sp>
        <p:nvSpPr>
          <p:cNvPr id="14543" name="Text Box 252"/>
          <p:cNvSpPr txBox="1">
            <a:spLocks noChangeArrowheads="1"/>
          </p:cNvSpPr>
          <p:nvPr/>
        </p:nvSpPr>
        <p:spPr bwMode="auto">
          <a:xfrm>
            <a:off x="5651500" y="5192713"/>
            <a:ext cx="18653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>
                <a:solidFill>
                  <a:srgbClr val="00FF00"/>
                </a:solidFill>
              </a:rPr>
              <a:t>Гидроизоляция и обратная засыпка</a:t>
            </a:r>
          </a:p>
        </p:txBody>
      </p:sp>
      <p:sp>
        <p:nvSpPr>
          <p:cNvPr id="14544" name="Text Box 253"/>
          <p:cNvSpPr txBox="1">
            <a:spLocks noChangeArrowheads="1"/>
          </p:cNvSpPr>
          <p:nvPr/>
        </p:nvSpPr>
        <p:spPr bwMode="auto">
          <a:xfrm>
            <a:off x="7235825" y="5373688"/>
            <a:ext cx="8366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>
                <a:solidFill>
                  <a:srgbClr val="FF9933"/>
                </a:solidFill>
              </a:rPr>
              <a:t>Закончен</a:t>
            </a:r>
          </a:p>
          <a:p>
            <a:pPr eaLnBrk="1" hangingPunct="1"/>
            <a:r>
              <a:rPr lang="ru-RU" altLang="ru-RU" sz="800">
                <a:solidFill>
                  <a:srgbClr val="FF9933"/>
                </a:solidFill>
              </a:rPr>
              <a:t>Нулевой цикл</a:t>
            </a:r>
          </a:p>
        </p:txBody>
      </p:sp>
      <p:sp>
        <p:nvSpPr>
          <p:cNvPr id="14545" name="Line 254"/>
          <p:cNvSpPr>
            <a:spLocks noChangeShapeType="1"/>
          </p:cNvSpPr>
          <p:nvPr/>
        </p:nvSpPr>
        <p:spPr bwMode="auto">
          <a:xfrm>
            <a:off x="7308850" y="5553075"/>
            <a:ext cx="539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546" name="Line 255"/>
          <p:cNvSpPr>
            <a:spLocks noChangeShapeType="1"/>
          </p:cNvSpPr>
          <p:nvPr/>
        </p:nvSpPr>
        <p:spPr bwMode="auto">
          <a:xfrm flipV="1">
            <a:off x="7848600" y="5300663"/>
            <a:ext cx="179388" cy="252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547" name="Line 256"/>
          <p:cNvSpPr>
            <a:spLocks noChangeShapeType="1"/>
          </p:cNvSpPr>
          <p:nvPr/>
        </p:nvSpPr>
        <p:spPr bwMode="auto">
          <a:xfrm>
            <a:off x="647700" y="6416675"/>
            <a:ext cx="0" cy="252413"/>
          </a:xfrm>
          <a:prstGeom prst="line">
            <a:avLst/>
          </a:prstGeom>
          <a:noFill/>
          <a:ln w="22225">
            <a:solidFill>
              <a:srgbClr val="CC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548" name="Line 257"/>
          <p:cNvSpPr>
            <a:spLocks noChangeShapeType="1"/>
          </p:cNvSpPr>
          <p:nvPr/>
        </p:nvSpPr>
        <p:spPr bwMode="auto">
          <a:xfrm>
            <a:off x="8135938" y="6416675"/>
            <a:ext cx="0" cy="252413"/>
          </a:xfrm>
          <a:prstGeom prst="line">
            <a:avLst/>
          </a:prstGeom>
          <a:noFill/>
          <a:ln w="22225">
            <a:solidFill>
              <a:srgbClr val="CC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549" name="Text Box 259"/>
          <p:cNvSpPr txBox="1">
            <a:spLocks noChangeArrowheads="1"/>
          </p:cNvSpPr>
          <p:nvPr/>
        </p:nvSpPr>
        <p:spPr bwMode="auto">
          <a:xfrm>
            <a:off x="395288" y="3249613"/>
            <a:ext cx="23495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0</a:t>
            </a:r>
          </a:p>
        </p:txBody>
      </p:sp>
      <p:sp>
        <p:nvSpPr>
          <p:cNvPr id="14550" name="Text Box 260"/>
          <p:cNvSpPr txBox="1">
            <a:spLocks noChangeArrowheads="1"/>
          </p:cNvSpPr>
          <p:nvPr/>
        </p:nvSpPr>
        <p:spPr bwMode="auto">
          <a:xfrm>
            <a:off x="539750" y="3392488"/>
            <a:ext cx="2397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0</a:t>
            </a:r>
          </a:p>
        </p:txBody>
      </p:sp>
      <p:sp>
        <p:nvSpPr>
          <p:cNvPr id="14551" name="Text Box 261"/>
          <p:cNvSpPr txBox="1">
            <a:spLocks noChangeArrowheads="1"/>
          </p:cNvSpPr>
          <p:nvPr/>
        </p:nvSpPr>
        <p:spPr bwMode="auto">
          <a:xfrm>
            <a:off x="539750" y="3105150"/>
            <a:ext cx="239713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1</a:t>
            </a:r>
          </a:p>
        </p:txBody>
      </p:sp>
      <p:sp>
        <p:nvSpPr>
          <p:cNvPr id="14552" name="Text Box 262"/>
          <p:cNvSpPr txBox="1">
            <a:spLocks noChangeArrowheads="1"/>
          </p:cNvSpPr>
          <p:nvPr/>
        </p:nvSpPr>
        <p:spPr bwMode="auto">
          <a:xfrm>
            <a:off x="611188" y="3249613"/>
            <a:ext cx="29527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21</a:t>
            </a:r>
          </a:p>
        </p:txBody>
      </p:sp>
      <p:sp>
        <p:nvSpPr>
          <p:cNvPr id="14553" name="Text Box 263"/>
          <p:cNvSpPr txBox="1">
            <a:spLocks noChangeArrowheads="1"/>
          </p:cNvSpPr>
          <p:nvPr/>
        </p:nvSpPr>
        <p:spPr bwMode="auto">
          <a:xfrm>
            <a:off x="1116013" y="3249613"/>
            <a:ext cx="239712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2</a:t>
            </a:r>
          </a:p>
        </p:txBody>
      </p:sp>
      <p:sp>
        <p:nvSpPr>
          <p:cNvPr id="14554" name="Text Box 264"/>
          <p:cNvSpPr txBox="1">
            <a:spLocks noChangeArrowheads="1"/>
          </p:cNvSpPr>
          <p:nvPr/>
        </p:nvSpPr>
        <p:spPr bwMode="auto">
          <a:xfrm>
            <a:off x="1258888" y="3105150"/>
            <a:ext cx="239712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2</a:t>
            </a:r>
          </a:p>
        </p:txBody>
      </p:sp>
      <p:sp>
        <p:nvSpPr>
          <p:cNvPr id="14555" name="Text Box 265"/>
          <p:cNvSpPr txBox="1">
            <a:spLocks noChangeArrowheads="1"/>
          </p:cNvSpPr>
          <p:nvPr/>
        </p:nvSpPr>
        <p:spPr bwMode="auto">
          <a:xfrm>
            <a:off x="1258888" y="3357563"/>
            <a:ext cx="239712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1</a:t>
            </a:r>
          </a:p>
        </p:txBody>
      </p:sp>
      <p:sp>
        <p:nvSpPr>
          <p:cNvPr id="14556" name="Text Box 266"/>
          <p:cNvSpPr txBox="1">
            <a:spLocks noChangeArrowheads="1"/>
          </p:cNvSpPr>
          <p:nvPr/>
        </p:nvSpPr>
        <p:spPr bwMode="auto">
          <a:xfrm>
            <a:off x="1331913" y="3249613"/>
            <a:ext cx="29527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19</a:t>
            </a:r>
          </a:p>
        </p:txBody>
      </p:sp>
      <p:sp>
        <p:nvSpPr>
          <p:cNvPr id="14557" name="Text Box 267"/>
          <p:cNvSpPr txBox="1">
            <a:spLocks noChangeArrowheads="1"/>
          </p:cNvSpPr>
          <p:nvPr/>
        </p:nvSpPr>
        <p:spPr bwMode="auto">
          <a:xfrm>
            <a:off x="2195513" y="3249613"/>
            <a:ext cx="239712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5</a:t>
            </a:r>
          </a:p>
        </p:txBody>
      </p:sp>
      <p:sp>
        <p:nvSpPr>
          <p:cNvPr id="14558" name="Text Box 268"/>
          <p:cNvSpPr txBox="1">
            <a:spLocks noChangeArrowheads="1"/>
          </p:cNvSpPr>
          <p:nvPr/>
        </p:nvSpPr>
        <p:spPr bwMode="auto">
          <a:xfrm>
            <a:off x="2303463" y="3392488"/>
            <a:ext cx="239712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2</a:t>
            </a:r>
          </a:p>
        </p:txBody>
      </p:sp>
      <p:sp>
        <p:nvSpPr>
          <p:cNvPr id="14559" name="Text Box 269"/>
          <p:cNvSpPr txBox="1">
            <a:spLocks noChangeArrowheads="1"/>
          </p:cNvSpPr>
          <p:nvPr/>
        </p:nvSpPr>
        <p:spPr bwMode="auto">
          <a:xfrm>
            <a:off x="2339975" y="3105150"/>
            <a:ext cx="239713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3</a:t>
            </a:r>
          </a:p>
        </p:txBody>
      </p:sp>
      <p:sp>
        <p:nvSpPr>
          <p:cNvPr id="14560" name="Text Box 270"/>
          <p:cNvSpPr txBox="1">
            <a:spLocks noChangeArrowheads="1"/>
          </p:cNvSpPr>
          <p:nvPr/>
        </p:nvSpPr>
        <p:spPr bwMode="auto">
          <a:xfrm>
            <a:off x="2411413" y="3249613"/>
            <a:ext cx="29527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14</a:t>
            </a:r>
          </a:p>
        </p:txBody>
      </p:sp>
      <p:sp>
        <p:nvSpPr>
          <p:cNvPr id="14561" name="Text Box 271"/>
          <p:cNvSpPr txBox="1">
            <a:spLocks noChangeArrowheads="1"/>
          </p:cNvSpPr>
          <p:nvPr/>
        </p:nvSpPr>
        <p:spPr bwMode="auto">
          <a:xfrm>
            <a:off x="2879725" y="3249613"/>
            <a:ext cx="2397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7</a:t>
            </a:r>
          </a:p>
        </p:txBody>
      </p:sp>
      <p:sp>
        <p:nvSpPr>
          <p:cNvPr id="14562" name="Text Box 272"/>
          <p:cNvSpPr txBox="1">
            <a:spLocks noChangeArrowheads="1"/>
          </p:cNvSpPr>
          <p:nvPr/>
        </p:nvSpPr>
        <p:spPr bwMode="auto">
          <a:xfrm>
            <a:off x="3024188" y="3357563"/>
            <a:ext cx="239712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2</a:t>
            </a:r>
          </a:p>
        </p:txBody>
      </p:sp>
      <p:sp>
        <p:nvSpPr>
          <p:cNvPr id="14563" name="Text Box 273"/>
          <p:cNvSpPr txBox="1">
            <a:spLocks noChangeArrowheads="1"/>
          </p:cNvSpPr>
          <p:nvPr/>
        </p:nvSpPr>
        <p:spPr bwMode="auto">
          <a:xfrm>
            <a:off x="3132138" y="3249613"/>
            <a:ext cx="239712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5</a:t>
            </a:r>
          </a:p>
        </p:txBody>
      </p:sp>
      <p:sp>
        <p:nvSpPr>
          <p:cNvPr id="14564" name="Text Box 274"/>
          <p:cNvSpPr txBox="1">
            <a:spLocks noChangeArrowheads="1"/>
          </p:cNvSpPr>
          <p:nvPr/>
        </p:nvSpPr>
        <p:spPr bwMode="auto">
          <a:xfrm>
            <a:off x="3024188" y="3105150"/>
            <a:ext cx="239712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4</a:t>
            </a:r>
          </a:p>
        </p:txBody>
      </p:sp>
      <p:sp>
        <p:nvSpPr>
          <p:cNvPr id="14565" name="Text Box 276"/>
          <p:cNvSpPr txBox="1">
            <a:spLocks noChangeArrowheads="1"/>
          </p:cNvSpPr>
          <p:nvPr/>
        </p:nvSpPr>
        <p:spPr bwMode="auto">
          <a:xfrm>
            <a:off x="3024188" y="3897313"/>
            <a:ext cx="239712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5</a:t>
            </a:r>
          </a:p>
        </p:txBody>
      </p:sp>
      <p:sp>
        <p:nvSpPr>
          <p:cNvPr id="14566" name="Text Box 277"/>
          <p:cNvSpPr txBox="1">
            <a:spLocks noChangeArrowheads="1"/>
          </p:cNvSpPr>
          <p:nvPr/>
        </p:nvSpPr>
        <p:spPr bwMode="auto">
          <a:xfrm>
            <a:off x="2879725" y="4041775"/>
            <a:ext cx="239713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7</a:t>
            </a:r>
          </a:p>
        </p:txBody>
      </p:sp>
      <p:sp>
        <p:nvSpPr>
          <p:cNvPr id="14567" name="Text Box 278"/>
          <p:cNvSpPr txBox="1">
            <a:spLocks noChangeArrowheads="1"/>
          </p:cNvSpPr>
          <p:nvPr/>
        </p:nvSpPr>
        <p:spPr bwMode="auto">
          <a:xfrm>
            <a:off x="2987675" y="4184650"/>
            <a:ext cx="239713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2</a:t>
            </a:r>
          </a:p>
        </p:txBody>
      </p:sp>
      <p:sp>
        <p:nvSpPr>
          <p:cNvPr id="14568" name="Text Box 279"/>
          <p:cNvSpPr txBox="1">
            <a:spLocks noChangeArrowheads="1"/>
          </p:cNvSpPr>
          <p:nvPr/>
        </p:nvSpPr>
        <p:spPr bwMode="auto">
          <a:xfrm>
            <a:off x="3095625" y="4041775"/>
            <a:ext cx="295275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14</a:t>
            </a:r>
          </a:p>
        </p:txBody>
      </p:sp>
      <p:sp>
        <p:nvSpPr>
          <p:cNvPr id="14569" name="Text Box 280"/>
          <p:cNvSpPr txBox="1">
            <a:spLocks noChangeArrowheads="1"/>
          </p:cNvSpPr>
          <p:nvPr/>
        </p:nvSpPr>
        <p:spPr bwMode="auto">
          <a:xfrm>
            <a:off x="5543550" y="3897313"/>
            <a:ext cx="2397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6</a:t>
            </a:r>
          </a:p>
        </p:txBody>
      </p:sp>
      <p:sp>
        <p:nvSpPr>
          <p:cNvPr id="14570" name="Text Box 281"/>
          <p:cNvSpPr txBox="1">
            <a:spLocks noChangeArrowheads="1"/>
          </p:cNvSpPr>
          <p:nvPr/>
        </p:nvSpPr>
        <p:spPr bwMode="auto">
          <a:xfrm>
            <a:off x="5364163" y="4041775"/>
            <a:ext cx="295275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13</a:t>
            </a:r>
          </a:p>
        </p:txBody>
      </p:sp>
      <p:sp>
        <p:nvSpPr>
          <p:cNvPr id="14571" name="Text Box 282"/>
          <p:cNvSpPr txBox="1">
            <a:spLocks noChangeArrowheads="1"/>
          </p:cNvSpPr>
          <p:nvPr/>
        </p:nvSpPr>
        <p:spPr bwMode="auto">
          <a:xfrm>
            <a:off x="5543550" y="4184650"/>
            <a:ext cx="239713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5</a:t>
            </a:r>
          </a:p>
        </p:txBody>
      </p:sp>
      <p:sp>
        <p:nvSpPr>
          <p:cNvPr id="14572" name="Text Box 283"/>
          <p:cNvSpPr txBox="1">
            <a:spLocks noChangeArrowheads="1"/>
          </p:cNvSpPr>
          <p:nvPr/>
        </p:nvSpPr>
        <p:spPr bwMode="auto">
          <a:xfrm>
            <a:off x="5651500" y="4041775"/>
            <a:ext cx="239713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5</a:t>
            </a:r>
          </a:p>
        </p:txBody>
      </p:sp>
      <p:sp>
        <p:nvSpPr>
          <p:cNvPr id="14573" name="Text Box 284"/>
          <p:cNvSpPr txBox="1">
            <a:spLocks noChangeArrowheads="1"/>
          </p:cNvSpPr>
          <p:nvPr/>
        </p:nvSpPr>
        <p:spPr bwMode="auto">
          <a:xfrm>
            <a:off x="6948488" y="3897313"/>
            <a:ext cx="239712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7</a:t>
            </a:r>
          </a:p>
        </p:txBody>
      </p:sp>
      <p:sp>
        <p:nvSpPr>
          <p:cNvPr id="14574" name="Text Box 285"/>
          <p:cNvSpPr txBox="1">
            <a:spLocks noChangeArrowheads="1"/>
          </p:cNvSpPr>
          <p:nvPr/>
        </p:nvSpPr>
        <p:spPr bwMode="auto">
          <a:xfrm>
            <a:off x="6767513" y="4041775"/>
            <a:ext cx="295275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16</a:t>
            </a:r>
          </a:p>
        </p:txBody>
      </p:sp>
      <p:sp>
        <p:nvSpPr>
          <p:cNvPr id="14575" name="Text Box 286"/>
          <p:cNvSpPr txBox="1">
            <a:spLocks noChangeArrowheads="1"/>
          </p:cNvSpPr>
          <p:nvPr/>
        </p:nvSpPr>
        <p:spPr bwMode="auto">
          <a:xfrm>
            <a:off x="6948488" y="4184650"/>
            <a:ext cx="239712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5</a:t>
            </a:r>
          </a:p>
        </p:txBody>
      </p:sp>
      <p:sp>
        <p:nvSpPr>
          <p:cNvPr id="14576" name="Text Box 287"/>
          <p:cNvSpPr txBox="1">
            <a:spLocks noChangeArrowheads="1"/>
          </p:cNvSpPr>
          <p:nvPr/>
        </p:nvSpPr>
        <p:spPr bwMode="auto">
          <a:xfrm>
            <a:off x="7056438" y="4041775"/>
            <a:ext cx="239712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0</a:t>
            </a:r>
          </a:p>
        </p:txBody>
      </p:sp>
      <p:sp>
        <p:nvSpPr>
          <p:cNvPr id="14577" name="Text Box 288"/>
          <p:cNvSpPr txBox="1">
            <a:spLocks noChangeArrowheads="1"/>
          </p:cNvSpPr>
          <p:nvPr/>
        </p:nvSpPr>
        <p:spPr bwMode="auto">
          <a:xfrm>
            <a:off x="7885113" y="5049838"/>
            <a:ext cx="29527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21</a:t>
            </a:r>
          </a:p>
        </p:txBody>
      </p:sp>
      <p:sp>
        <p:nvSpPr>
          <p:cNvPr id="14578" name="Text Box 289"/>
          <p:cNvSpPr txBox="1">
            <a:spLocks noChangeArrowheads="1"/>
          </p:cNvSpPr>
          <p:nvPr/>
        </p:nvSpPr>
        <p:spPr bwMode="auto">
          <a:xfrm>
            <a:off x="8027988" y="4905375"/>
            <a:ext cx="239712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8</a:t>
            </a:r>
          </a:p>
        </p:txBody>
      </p:sp>
      <p:sp>
        <p:nvSpPr>
          <p:cNvPr id="14579" name="Text Box 290"/>
          <p:cNvSpPr txBox="1">
            <a:spLocks noChangeArrowheads="1"/>
          </p:cNvSpPr>
          <p:nvPr/>
        </p:nvSpPr>
        <p:spPr bwMode="auto">
          <a:xfrm>
            <a:off x="8135938" y="5049838"/>
            <a:ext cx="239712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0</a:t>
            </a:r>
          </a:p>
        </p:txBody>
      </p:sp>
      <p:sp>
        <p:nvSpPr>
          <p:cNvPr id="14580" name="Text Box 291"/>
          <p:cNvSpPr txBox="1">
            <a:spLocks noChangeArrowheads="1"/>
          </p:cNvSpPr>
          <p:nvPr/>
        </p:nvSpPr>
        <p:spPr bwMode="auto">
          <a:xfrm>
            <a:off x="8027988" y="5192713"/>
            <a:ext cx="239712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80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70907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12"/>
          <p:cNvGraphicFramePr>
            <a:graphicFrameLocks noChangeAspect="1"/>
          </p:cNvGraphicFramePr>
          <p:nvPr>
            <p:ph/>
          </p:nvPr>
        </p:nvGraphicFramePr>
        <p:xfrm>
          <a:off x="0" y="420688"/>
          <a:ext cx="9144000" cy="579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Документ" r:id="rId3" imgW="10531519" imgH="6670842" progId="Word.Document.12">
                  <p:embed/>
                </p:oleObj>
              </mc:Choice>
              <mc:Fallback>
                <p:oleObj name="Документ" r:id="rId3" imgW="10531519" imgH="6670842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20688"/>
                        <a:ext cx="9144000" cy="579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781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4"/>
          <p:cNvGraphicFramePr>
            <a:graphicFrameLocks noChangeAspect="1"/>
          </p:cNvGraphicFramePr>
          <p:nvPr>
            <p:ph/>
          </p:nvPr>
        </p:nvGraphicFramePr>
        <p:xfrm>
          <a:off x="0" y="619125"/>
          <a:ext cx="9144000" cy="540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Документ" r:id="rId3" imgW="10091881" imgH="5964327" progId="Word.Document.12">
                  <p:embed/>
                </p:oleObj>
              </mc:Choice>
              <mc:Fallback>
                <p:oleObj name="Документ" r:id="rId3" imgW="10091881" imgH="5964327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19125"/>
                        <a:ext cx="9144000" cy="540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593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414463" y="214313"/>
          <a:ext cx="6315075" cy="6427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Документ" r:id="rId3" imgW="6314343" imgH="6430387" progId="Word.Document.12">
                  <p:embed/>
                </p:oleObj>
              </mc:Choice>
              <mc:Fallback>
                <p:oleObj name="Документ" r:id="rId3" imgW="6314343" imgH="6430387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4463" y="214313"/>
                        <a:ext cx="6315075" cy="6427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2025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419225" y="0"/>
          <a:ext cx="6305550" cy="640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Document" r:id="rId3" imgW="6314343" imgH="6405543" progId="Word.Document.8">
                  <p:embed/>
                </p:oleObj>
              </mc:Choice>
              <mc:Fallback>
                <p:oleObj name="Document" r:id="rId3" imgW="6314343" imgH="6405543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9225" y="0"/>
                        <a:ext cx="6305550" cy="640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3186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5638" y="1214438"/>
            <a:ext cx="5778500" cy="48244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350" b="1" dirty="0">
                <a:solidFill>
                  <a:schemeClr val="accent2">
                    <a:lumMod val="75000"/>
                  </a:schemeClr>
                </a:solidFill>
              </a:rPr>
              <a:t>Список литературы :</a:t>
            </a:r>
            <a:endParaRPr lang="ru-RU" sz="105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endParaRPr lang="ru-RU" sz="105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endParaRPr lang="ru-RU" sz="105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Авдеев Ю.А. Выработка и анализ плановых решений в сложных проектах. «Экономика», 2001.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А н т о н о в А. М., Б о ч и н В. А., К а л е ч и ц Е. В. Организация и пла­нирование дорожного строительства. «Транспорт», 1988.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Б а т р а к о в О. Т., С и д е и к о В. М. Организация дорожно-строитель­ных работ. «Транспорт», 1996.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Г в и ш и а н и Д. М. Организация и управление. «Наука», 1992.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Галкин И. Г. [и др.]. Технология и организация строительного про­изводства. «Высшая школа», 1999.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Дубровин Е. Н. [и др.]. Организация строительства и эксплуатации городских улиц. «Высшая школа», 2002.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Золотарь И. А. Экономика дорожного строительства и военно-дорож­ных работ. Л., Военная ордена Ленина Академия тыла и транспорта, 1998.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Золотарь И. А. Математические методы в дорожном строительстве. «Транспорт», 2004.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И в а н о в [и др.]. Строительство автомобильных дорог. Ч. I и II. «Транспорт», 1970.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Инструкция по определению экономической эффективности капитальных вложений в строительстве СН 423—71. Госстрой СССР. </a:t>
            </a:r>
            <a:r>
              <a:rPr lang="ru-RU" sz="105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, 2002.</a:t>
            </a:r>
          </a:p>
          <a:p>
            <a:pPr algn="just" eaLnBrk="1" hangingPunct="1">
              <a:defRPr/>
            </a:pPr>
            <a:r>
              <a:rPr lang="ru-RU" sz="1050" b="1" dirty="0" err="1">
                <a:solidFill>
                  <a:schemeClr val="accent2">
                    <a:lumMod val="75000"/>
                  </a:schemeClr>
                </a:solidFill>
              </a:rPr>
              <a:t>Канторер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 С. Е. Методы обоснования эффективности применения ма­шин в строительстве. </a:t>
            </a:r>
            <a:r>
              <a:rPr lang="ru-RU" sz="105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Указания по разработке сетевых графиков и применению их в строи­тельстве. СН 391—68. Госстрой СССР. </a:t>
            </a:r>
            <a:r>
              <a:rPr lang="ru-RU" sz="105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Орешкин Б. М. [и др.]. Примеры проектирования технологии дорож­но-строительных работ. «Транспорт», 1996.</a:t>
            </a:r>
          </a:p>
          <a:p>
            <a:pPr algn="just" eaLnBrk="1" hangingPunct="1">
              <a:defRPr/>
            </a:pP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П а р а у б е к Г. Э. Сетевое планирование и управление. «Экономика»,2000.</a:t>
            </a:r>
          </a:p>
        </p:txBody>
      </p:sp>
    </p:spTree>
    <p:extLst>
      <p:ext uri="{BB962C8B-B14F-4D97-AF65-F5344CB8AC3E}">
        <p14:creationId xmlns:p14="http://schemas.microsoft.com/office/powerpoint/2010/main" val="2420135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2988" y="476250"/>
            <a:ext cx="7705725" cy="61864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Список литературы :</a:t>
            </a:r>
            <a:endParaRPr lang="ru-RU" sz="140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endParaRPr lang="ru-RU" sz="140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Авдеев Ю.А. Выработка и анализ плановых решений в сложных проектах. «Экономика», 2001.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А н т о н о в А. М., Б о ч и н В. А., К а л е ч и ц Е. В. Организация и пла­нирование дорожного строительства. «Транспорт», 1988.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Б а т р а к о в О. Т., С и д е и к о В. М. Организация дорожно-строитель­ных работ. «Транспорт», 1996.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Г в и ш и а н и Д. М. Организация и управление. «Наука», 1992.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Галкин И. Г. [и др.]. Технология и организация строительного про­изводства. «Высшая школа», 1999.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Дубровин Е. Н. [и др.]. Организация строительства и эксплуатации городских улиц. «Высшая школа», 2002.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Золотарь И. А. Экономика дорожного строительства и военно-дорож­ных работ. Л., Военная ордена Ленина Академия тыла и транспорта, 1998.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Золотарь И. А. Математические методы в дорожном строительстве. «Транспорт», 2004.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 в а н о в [и др.]. Строительство автомобильных дорог. Ч. I и II. «Транспорт», 1970.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Инструкция по определению экономической эффективности капитальных вложений в строительстве СН 423—71. Госстрой СССР.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2002.</a:t>
            </a:r>
          </a:p>
          <a:p>
            <a:pPr algn="just" eaLnBrk="1" hangingPunct="1">
              <a:defRPr/>
            </a:pP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Канторер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 С. Е. Методы обоснования эффективности применения ма­шин в строительстве.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Указания по разработке сетевых графиков и применению их в строи­тельстве. СН 391—68. Госстрой СССР.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Орешкин Б. М. [и др.]. Примеры проектирования технологии дорож­но-строительных работ. «Транспорт», 1996.</a:t>
            </a:r>
          </a:p>
          <a:p>
            <a:pPr algn="just" eaLnBrk="1" hangingPunct="1"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П а р а у б е к Г. Э. Сетевое планирование и управление. «Экономика»,2000.</a:t>
            </a:r>
          </a:p>
        </p:txBody>
      </p:sp>
    </p:spTree>
    <p:extLst>
      <p:ext uri="{BB962C8B-B14F-4D97-AF65-F5344CB8AC3E}">
        <p14:creationId xmlns:p14="http://schemas.microsoft.com/office/powerpoint/2010/main" val="1575042531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2106</TotalTime>
  <Words>1453</Words>
  <Application>Microsoft Office PowerPoint</Application>
  <PresentationFormat>Экран (4:3)</PresentationFormat>
  <Paragraphs>227</Paragraphs>
  <Slides>15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6" baseType="lpstr">
      <vt:lpstr>ＭＳ Ｐゴシック</vt:lpstr>
      <vt:lpstr>Arial</vt:lpstr>
      <vt:lpstr>Calibri</vt:lpstr>
      <vt:lpstr>Century Gothic</vt:lpstr>
      <vt:lpstr>Comic Sans MS</vt:lpstr>
      <vt:lpstr>Tahoma</vt:lpstr>
      <vt:lpstr>Times New Roman</vt:lpstr>
      <vt:lpstr>Wingdings 3</vt:lpstr>
      <vt:lpstr>Легкий дым</vt:lpstr>
      <vt:lpstr>Документ Microsoft Office Word</vt:lpstr>
      <vt:lpstr>Документ Microsoft Office Word 97 - 2003</vt:lpstr>
      <vt:lpstr> Организация и планирование строительства  транспортных сооружений</vt:lpstr>
      <vt:lpstr>ОиПСТР Тема 8 Лекция 12 Производственная база дорожного строительства.</vt:lpstr>
      <vt:lpstr>ОРГАНИЗАЦИЯ ПЛАНИРОВАНИЯ И УПРАВЛЕНИЯ СТРОИТЕЛЬНОГО ПРОИЗВОДСТВА НА ОСНОВЕ СЕТЕВЫХ ГРАФИКОВ</vt:lpstr>
      <vt:lpstr>КОРРЕКТИРОВКА СЕТЕВЫХ ГРАФИКОВ</vt:lpstr>
      <vt:lpstr>ПРИНЦИПЫ ПОСТРОЕНИЯ СЕТЕВЫХ ГРАФИКОВ (метод потенциалов)</vt:lpstr>
      <vt:lpstr>Презентация PowerPoint</vt:lpstr>
      <vt:lpstr>Презентация PowerPoint</vt:lpstr>
      <vt:lpstr>ПРАВИЛА ПОСТРОЕНИЯ СЕТЕВОГО ГРАФИКА (СГ)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User</cp:lastModifiedBy>
  <cp:revision>95</cp:revision>
  <dcterms:created xsi:type="dcterms:W3CDTF">2014-09-03T06:40:38Z</dcterms:created>
  <dcterms:modified xsi:type="dcterms:W3CDTF">2021-12-22T09:57:58Z</dcterms:modified>
</cp:coreProperties>
</file>